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577" r:id="rId2"/>
    <p:sldId id="917" r:id="rId3"/>
    <p:sldId id="934" r:id="rId4"/>
    <p:sldId id="933" r:id="rId5"/>
    <p:sldId id="935" r:id="rId6"/>
    <p:sldId id="936" r:id="rId7"/>
    <p:sldId id="938" r:id="rId8"/>
    <p:sldId id="937" r:id="rId9"/>
    <p:sldId id="939" r:id="rId10"/>
    <p:sldId id="940" r:id="rId11"/>
    <p:sldId id="957" r:id="rId12"/>
    <p:sldId id="884" r:id="rId13"/>
    <p:sldId id="959" r:id="rId14"/>
    <p:sldId id="887" r:id="rId15"/>
    <p:sldId id="960" r:id="rId16"/>
    <p:sldId id="961" r:id="rId17"/>
    <p:sldId id="647" r:id="rId18"/>
    <p:sldId id="897" r:id="rId19"/>
    <p:sldId id="911" r:id="rId20"/>
    <p:sldId id="609" r:id="rId21"/>
    <p:sldId id="436" r:id="rId22"/>
    <p:sldId id="885" r:id="rId23"/>
    <p:sldId id="886" r:id="rId24"/>
    <p:sldId id="920" r:id="rId25"/>
    <p:sldId id="944" r:id="rId26"/>
    <p:sldId id="955" r:id="rId27"/>
    <p:sldId id="362" r:id="rId28"/>
    <p:sldId id="444" r:id="rId29"/>
  </p:sldIdLst>
  <p:sldSz cx="4572000" cy="2971800" type="hagakiCard"/>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6" userDrawn="1">
          <p15:clr>
            <a:srgbClr val="A4A3A4"/>
          </p15:clr>
        </p15:guide>
        <p15:guide id="2" pos="14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藤崎 嘉丈" initials="藤崎" lastIdx="6" clrIdx="0">
    <p:extLst>
      <p:ext uri="{19B8F6BF-5375-455C-9EA6-DF929625EA0E}">
        <p15:presenceInfo xmlns:p15="http://schemas.microsoft.com/office/powerpoint/2012/main" userId="091b01fb893027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FF66"/>
    <a:srgbClr val="56BE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2504" autoAdjust="0"/>
  </p:normalViewPr>
  <p:slideViewPr>
    <p:cSldViewPr>
      <p:cViewPr varScale="1">
        <p:scale>
          <a:sx n="149" d="100"/>
          <a:sy n="149" d="100"/>
        </p:scale>
        <p:origin x="1064" y="76"/>
      </p:cViewPr>
      <p:guideLst>
        <p:guide orient="horz" pos="936"/>
        <p:guide pos="14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84500" cy="501650"/>
          </a:xfrm>
          <a:prstGeom prst="rect">
            <a:avLst/>
          </a:prstGeom>
        </p:spPr>
        <p:txBody>
          <a:bodyPr vert="horz" lIns="91383" tIns="45690" rIns="91383" bIns="45690" rtlCol="0"/>
          <a:lstStyle>
            <a:lvl1pPr algn="l">
              <a:defRPr sz="1100"/>
            </a:lvl1pPr>
          </a:lstStyle>
          <a:p>
            <a:endParaRPr kumimoji="1" lang="ja-JP" altLang="en-US"/>
          </a:p>
        </p:txBody>
      </p:sp>
      <p:sp>
        <p:nvSpPr>
          <p:cNvPr id="3" name="日付プレースホルダー 2"/>
          <p:cNvSpPr>
            <a:spLocks noGrp="1"/>
          </p:cNvSpPr>
          <p:nvPr>
            <p:ph type="dt" idx="1"/>
          </p:nvPr>
        </p:nvSpPr>
        <p:spPr>
          <a:xfrm>
            <a:off x="3902079" y="3"/>
            <a:ext cx="2984500" cy="501650"/>
          </a:xfrm>
          <a:prstGeom prst="rect">
            <a:avLst/>
          </a:prstGeom>
        </p:spPr>
        <p:txBody>
          <a:bodyPr vert="horz" lIns="91383" tIns="45690" rIns="91383" bIns="45690" rtlCol="0"/>
          <a:lstStyle>
            <a:lvl1pPr algn="r">
              <a:defRPr sz="1100"/>
            </a:lvl1pPr>
          </a:lstStyle>
          <a:p>
            <a:fld id="{ED7326B6-9E89-44E0-B014-FA6A6F6325DF}" type="datetimeFigureOut">
              <a:rPr kumimoji="1" lang="ja-JP" altLang="en-US" smtClean="0"/>
              <a:t>2022/4/11</a:t>
            </a:fld>
            <a:endParaRPr kumimoji="1" lang="ja-JP" altLang="en-US"/>
          </a:p>
        </p:txBody>
      </p:sp>
      <p:sp>
        <p:nvSpPr>
          <p:cNvPr id="4" name="スライド イメージ プレースホルダー 3"/>
          <p:cNvSpPr>
            <a:spLocks noGrp="1" noRot="1" noChangeAspect="1"/>
          </p:cNvSpPr>
          <p:nvPr>
            <p:ph type="sldImg" idx="2"/>
          </p:nvPr>
        </p:nvSpPr>
        <p:spPr>
          <a:xfrm>
            <a:off x="554038" y="750888"/>
            <a:ext cx="5780087" cy="3756025"/>
          </a:xfrm>
          <a:prstGeom prst="rect">
            <a:avLst/>
          </a:prstGeom>
          <a:noFill/>
          <a:ln w="12700">
            <a:solidFill>
              <a:prstClr val="black"/>
            </a:solidFill>
          </a:ln>
        </p:spPr>
        <p:txBody>
          <a:bodyPr vert="horz" lIns="91383" tIns="45690" rIns="91383" bIns="45690" rtlCol="0" anchor="ctr"/>
          <a:lstStyle/>
          <a:p>
            <a:endParaRPr lang="ja-JP" altLang="en-US"/>
          </a:p>
        </p:txBody>
      </p:sp>
      <p:sp>
        <p:nvSpPr>
          <p:cNvPr id="5" name="ノート プレースホルダー 4"/>
          <p:cNvSpPr>
            <a:spLocks noGrp="1"/>
          </p:cNvSpPr>
          <p:nvPr>
            <p:ph type="body" sz="quarter" idx="3"/>
          </p:nvPr>
        </p:nvSpPr>
        <p:spPr>
          <a:xfrm>
            <a:off x="688981" y="4759327"/>
            <a:ext cx="5510212" cy="4510087"/>
          </a:xfrm>
          <a:prstGeom prst="rect">
            <a:avLst/>
          </a:prstGeom>
        </p:spPr>
        <p:txBody>
          <a:bodyPr vert="horz" lIns="91383" tIns="45690" rIns="91383" bIns="456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7069"/>
            <a:ext cx="2984500" cy="501650"/>
          </a:xfrm>
          <a:prstGeom prst="rect">
            <a:avLst/>
          </a:prstGeom>
        </p:spPr>
        <p:txBody>
          <a:bodyPr vert="horz" lIns="91383" tIns="45690" rIns="91383" bIns="45690"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02079" y="9517069"/>
            <a:ext cx="2984500" cy="501650"/>
          </a:xfrm>
          <a:prstGeom prst="rect">
            <a:avLst/>
          </a:prstGeom>
        </p:spPr>
        <p:txBody>
          <a:bodyPr vert="horz" lIns="91383" tIns="45690" rIns="91383" bIns="45690" rtlCol="0" anchor="b"/>
          <a:lstStyle>
            <a:lvl1pPr algn="r">
              <a:defRPr sz="1100"/>
            </a:lvl1pPr>
          </a:lstStyle>
          <a:p>
            <a:fld id="{9F24D621-FF7B-434C-99F7-EBF1AAA84F91}" type="slidenum">
              <a:rPr kumimoji="1" lang="ja-JP" altLang="en-US" smtClean="0"/>
              <a:t>‹#›</a:t>
            </a:fld>
            <a:endParaRPr kumimoji="1" lang="ja-JP" altLang="en-US"/>
          </a:p>
        </p:txBody>
      </p:sp>
    </p:spTree>
    <p:extLst>
      <p:ext uri="{BB962C8B-B14F-4D97-AF65-F5344CB8AC3E}">
        <p14:creationId xmlns:p14="http://schemas.microsoft.com/office/powerpoint/2010/main" val="4080440022"/>
      </p:ext>
    </p:extLst>
  </p:cSld>
  <p:clrMap bg1="lt1" tx1="dk1" bg2="lt2" tx2="dk2" accent1="accent1" accent2="accent2" accent3="accent3" accent4="accent4" accent5="accent5" accent6="accent6" hlink="hlink" folHlink="folHlink"/>
  <p:notesStyle>
    <a:lvl1pPr marL="0" algn="l" defTabSz="431048" rtl="0" eaLnBrk="1" latinLnBrk="0" hangingPunct="1">
      <a:defRPr kumimoji="1" sz="566" kern="1200">
        <a:solidFill>
          <a:schemeClr val="tx1"/>
        </a:solidFill>
        <a:latin typeface="+mn-lt"/>
        <a:ea typeface="+mn-ea"/>
        <a:cs typeface="+mn-cs"/>
      </a:defRPr>
    </a:lvl1pPr>
    <a:lvl2pPr marL="215524" algn="l" defTabSz="431048" rtl="0" eaLnBrk="1" latinLnBrk="0" hangingPunct="1">
      <a:defRPr kumimoji="1" sz="566" kern="1200">
        <a:solidFill>
          <a:schemeClr val="tx1"/>
        </a:solidFill>
        <a:latin typeface="+mn-lt"/>
        <a:ea typeface="+mn-ea"/>
        <a:cs typeface="+mn-cs"/>
      </a:defRPr>
    </a:lvl2pPr>
    <a:lvl3pPr marL="431048" algn="l" defTabSz="431048" rtl="0" eaLnBrk="1" latinLnBrk="0" hangingPunct="1">
      <a:defRPr kumimoji="1" sz="566" kern="1200">
        <a:solidFill>
          <a:schemeClr val="tx1"/>
        </a:solidFill>
        <a:latin typeface="+mn-lt"/>
        <a:ea typeface="+mn-ea"/>
        <a:cs typeface="+mn-cs"/>
      </a:defRPr>
    </a:lvl3pPr>
    <a:lvl4pPr marL="646572" algn="l" defTabSz="431048" rtl="0" eaLnBrk="1" latinLnBrk="0" hangingPunct="1">
      <a:defRPr kumimoji="1" sz="566" kern="1200">
        <a:solidFill>
          <a:schemeClr val="tx1"/>
        </a:solidFill>
        <a:latin typeface="+mn-lt"/>
        <a:ea typeface="+mn-ea"/>
        <a:cs typeface="+mn-cs"/>
      </a:defRPr>
    </a:lvl4pPr>
    <a:lvl5pPr marL="862096" algn="l" defTabSz="431048" rtl="0" eaLnBrk="1" latinLnBrk="0" hangingPunct="1">
      <a:defRPr kumimoji="1" sz="566" kern="1200">
        <a:solidFill>
          <a:schemeClr val="tx1"/>
        </a:solidFill>
        <a:latin typeface="+mn-lt"/>
        <a:ea typeface="+mn-ea"/>
        <a:cs typeface="+mn-cs"/>
      </a:defRPr>
    </a:lvl5pPr>
    <a:lvl6pPr marL="1077620" algn="l" defTabSz="431048" rtl="0" eaLnBrk="1" latinLnBrk="0" hangingPunct="1">
      <a:defRPr kumimoji="1" sz="566" kern="1200">
        <a:solidFill>
          <a:schemeClr val="tx1"/>
        </a:solidFill>
        <a:latin typeface="+mn-lt"/>
        <a:ea typeface="+mn-ea"/>
        <a:cs typeface="+mn-cs"/>
      </a:defRPr>
    </a:lvl6pPr>
    <a:lvl7pPr marL="1293144" algn="l" defTabSz="431048" rtl="0" eaLnBrk="1" latinLnBrk="0" hangingPunct="1">
      <a:defRPr kumimoji="1" sz="566" kern="1200">
        <a:solidFill>
          <a:schemeClr val="tx1"/>
        </a:solidFill>
        <a:latin typeface="+mn-lt"/>
        <a:ea typeface="+mn-ea"/>
        <a:cs typeface="+mn-cs"/>
      </a:defRPr>
    </a:lvl7pPr>
    <a:lvl8pPr marL="1508669" algn="l" defTabSz="431048" rtl="0" eaLnBrk="1" latinLnBrk="0" hangingPunct="1">
      <a:defRPr kumimoji="1" sz="566" kern="1200">
        <a:solidFill>
          <a:schemeClr val="tx1"/>
        </a:solidFill>
        <a:latin typeface="+mn-lt"/>
        <a:ea typeface="+mn-ea"/>
        <a:cs typeface="+mn-cs"/>
      </a:defRPr>
    </a:lvl8pPr>
    <a:lvl9pPr marL="1724193" algn="l" defTabSz="431048" rtl="0" eaLnBrk="1" latinLnBrk="0" hangingPunct="1">
      <a:defRPr kumimoji="1" sz="56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F24D621-FF7B-434C-99F7-EBF1AAA84F91}" type="slidenum">
              <a:rPr kumimoji="1" lang="ja-JP" altLang="en-US" smtClean="0"/>
              <a:t>3</a:t>
            </a:fld>
            <a:endParaRPr kumimoji="1" lang="ja-JP" altLang="en-US"/>
          </a:p>
        </p:txBody>
      </p:sp>
    </p:spTree>
    <p:extLst>
      <p:ext uri="{BB962C8B-B14F-4D97-AF65-F5344CB8AC3E}">
        <p14:creationId xmlns:p14="http://schemas.microsoft.com/office/powerpoint/2010/main" val="2982962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F24D621-FF7B-434C-99F7-EBF1AAA84F91}" type="slidenum">
              <a:rPr kumimoji="1" lang="ja-JP" altLang="en-US" smtClean="0"/>
              <a:t>11</a:t>
            </a:fld>
            <a:endParaRPr kumimoji="1" lang="ja-JP" altLang="en-US"/>
          </a:p>
        </p:txBody>
      </p:sp>
    </p:spTree>
    <p:extLst>
      <p:ext uri="{BB962C8B-B14F-4D97-AF65-F5344CB8AC3E}">
        <p14:creationId xmlns:p14="http://schemas.microsoft.com/office/powerpoint/2010/main" val="386840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F24D621-FF7B-434C-99F7-EBF1AAA84F91}" type="slidenum">
              <a:rPr kumimoji="1" lang="ja-JP" altLang="en-US" smtClean="0"/>
              <a:t>15</a:t>
            </a:fld>
            <a:endParaRPr kumimoji="1" lang="ja-JP" altLang="en-US"/>
          </a:p>
        </p:txBody>
      </p:sp>
    </p:spTree>
    <p:extLst>
      <p:ext uri="{BB962C8B-B14F-4D97-AF65-F5344CB8AC3E}">
        <p14:creationId xmlns:p14="http://schemas.microsoft.com/office/powerpoint/2010/main" val="2332896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F24D621-FF7B-434C-99F7-EBF1AAA84F91}" type="slidenum">
              <a:rPr kumimoji="1" lang="ja-JP" altLang="en-US" smtClean="0"/>
              <a:t>17</a:t>
            </a:fld>
            <a:endParaRPr kumimoji="1" lang="ja-JP" altLang="en-US"/>
          </a:p>
        </p:txBody>
      </p:sp>
    </p:spTree>
    <p:extLst>
      <p:ext uri="{BB962C8B-B14F-4D97-AF65-F5344CB8AC3E}">
        <p14:creationId xmlns:p14="http://schemas.microsoft.com/office/powerpoint/2010/main" val="835332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54038" y="750888"/>
            <a:ext cx="5780087" cy="37560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394F196-70BB-430C-BC51-EC9CFE956265}" type="slidenum">
              <a:rPr kumimoji="1" lang="ja-JP" altLang="en-US" smtClean="0"/>
              <a:t>19</a:t>
            </a:fld>
            <a:endParaRPr kumimoji="1" lang="ja-JP" altLang="en-US" dirty="0"/>
          </a:p>
        </p:txBody>
      </p:sp>
    </p:spTree>
    <p:extLst>
      <p:ext uri="{BB962C8B-B14F-4D97-AF65-F5344CB8AC3E}">
        <p14:creationId xmlns:p14="http://schemas.microsoft.com/office/powerpoint/2010/main" val="1405465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86357"/>
            <a:ext cx="3886200" cy="1034627"/>
          </a:xfrm>
        </p:spPr>
        <p:txBody>
          <a:bodyPr anchor="b"/>
          <a:lstStyle>
            <a:lvl1pPr algn="ctr">
              <a:defRPr sz="2600"/>
            </a:lvl1pPr>
          </a:lstStyle>
          <a:p>
            <a:r>
              <a:rPr lang="ja-JP" altLang="en-US"/>
              <a:t>マスター タイトルの書式設定</a:t>
            </a:r>
            <a:endParaRPr lang="en-US" dirty="0"/>
          </a:p>
        </p:txBody>
      </p:sp>
      <p:sp>
        <p:nvSpPr>
          <p:cNvPr id="3" name="Subtitle 2"/>
          <p:cNvSpPr>
            <a:spLocks noGrp="1"/>
          </p:cNvSpPr>
          <p:nvPr>
            <p:ph type="subTitle" idx="1"/>
          </p:nvPr>
        </p:nvSpPr>
        <p:spPr>
          <a:xfrm>
            <a:off x="571500" y="1560883"/>
            <a:ext cx="3429000" cy="717497"/>
          </a:xfrm>
        </p:spPr>
        <p:txBody>
          <a:bodyPr/>
          <a:lstStyle>
            <a:lvl1pPr marL="0" indent="0" algn="ctr">
              <a:buNone/>
              <a:defRPr sz="1040"/>
            </a:lvl1pPr>
            <a:lvl2pPr marL="198105" indent="0" algn="ctr">
              <a:buNone/>
              <a:defRPr sz="867"/>
            </a:lvl2pPr>
            <a:lvl3pPr marL="396210" indent="0" algn="ctr">
              <a:buNone/>
              <a:defRPr sz="780"/>
            </a:lvl3pPr>
            <a:lvl4pPr marL="594314" indent="0" algn="ctr">
              <a:buNone/>
              <a:defRPr sz="693"/>
            </a:lvl4pPr>
            <a:lvl5pPr marL="792419" indent="0" algn="ctr">
              <a:buNone/>
              <a:defRPr sz="693"/>
            </a:lvl5pPr>
            <a:lvl6pPr marL="990524" indent="0" algn="ctr">
              <a:buNone/>
              <a:defRPr sz="693"/>
            </a:lvl6pPr>
            <a:lvl7pPr marL="1188629" indent="0" algn="ctr">
              <a:buNone/>
              <a:defRPr sz="693"/>
            </a:lvl7pPr>
            <a:lvl8pPr marL="1386733" indent="0" algn="ctr">
              <a:buNone/>
              <a:defRPr sz="693"/>
            </a:lvl8pPr>
            <a:lvl9pPr marL="1584838" indent="0" algn="ctr">
              <a:buNone/>
              <a:defRPr sz="69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67219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9121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8" y="158221"/>
            <a:ext cx="985838" cy="251846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14325" y="158221"/>
            <a:ext cx="2900363" cy="25184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493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5593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11944" y="740887"/>
            <a:ext cx="3943350" cy="1236186"/>
          </a:xfrm>
        </p:spPr>
        <p:txBody>
          <a:bodyPr anchor="b"/>
          <a:lstStyle>
            <a:lvl1pPr>
              <a:defRPr sz="2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11944" y="1988768"/>
            <a:ext cx="3943350" cy="650081"/>
          </a:xfrm>
        </p:spPr>
        <p:txBody>
          <a:bodyPr/>
          <a:lstStyle>
            <a:lvl1pPr marL="0" indent="0">
              <a:buNone/>
              <a:defRPr sz="1040">
                <a:solidFill>
                  <a:schemeClr val="tx1"/>
                </a:solidFill>
              </a:defRPr>
            </a:lvl1pPr>
            <a:lvl2pPr marL="198105" indent="0">
              <a:buNone/>
              <a:defRPr sz="867">
                <a:solidFill>
                  <a:schemeClr val="tx1">
                    <a:tint val="75000"/>
                  </a:schemeClr>
                </a:solidFill>
              </a:defRPr>
            </a:lvl2pPr>
            <a:lvl3pPr marL="396210" indent="0">
              <a:buNone/>
              <a:defRPr sz="780">
                <a:solidFill>
                  <a:schemeClr val="tx1">
                    <a:tint val="75000"/>
                  </a:schemeClr>
                </a:solidFill>
              </a:defRPr>
            </a:lvl3pPr>
            <a:lvl4pPr marL="594314" indent="0">
              <a:buNone/>
              <a:defRPr sz="693">
                <a:solidFill>
                  <a:schemeClr val="tx1">
                    <a:tint val="75000"/>
                  </a:schemeClr>
                </a:solidFill>
              </a:defRPr>
            </a:lvl4pPr>
            <a:lvl5pPr marL="792419" indent="0">
              <a:buNone/>
              <a:defRPr sz="693">
                <a:solidFill>
                  <a:schemeClr val="tx1">
                    <a:tint val="75000"/>
                  </a:schemeClr>
                </a:solidFill>
              </a:defRPr>
            </a:lvl5pPr>
            <a:lvl6pPr marL="990524" indent="0">
              <a:buNone/>
              <a:defRPr sz="693">
                <a:solidFill>
                  <a:schemeClr val="tx1">
                    <a:tint val="75000"/>
                  </a:schemeClr>
                </a:solidFill>
              </a:defRPr>
            </a:lvl6pPr>
            <a:lvl7pPr marL="1188629" indent="0">
              <a:buNone/>
              <a:defRPr sz="693">
                <a:solidFill>
                  <a:schemeClr val="tx1">
                    <a:tint val="75000"/>
                  </a:schemeClr>
                </a:solidFill>
              </a:defRPr>
            </a:lvl7pPr>
            <a:lvl8pPr marL="1386733" indent="0">
              <a:buNone/>
              <a:defRPr sz="693">
                <a:solidFill>
                  <a:schemeClr val="tx1">
                    <a:tint val="75000"/>
                  </a:schemeClr>
                </a:solidFill>
              </a:defRPr>
            </a:lvl8pPr>
            <a:lvl9pPr marL="1584838" indent="0">
              <a:buNone/>
              <a:defRPr sz="69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40341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14325" y="791104"/>
            <a:ext cx="1943100" cy="18855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314575" y="791104"/>
            <a:ext cx="1943100" cy="18855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1987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14921" y="158221"/>
            <a:ext cx="3943350" cy="57441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14921" y="728504"/>
            <a:ext cx="1934170" cy="357029"/>
          </a:xfrm>
        </p:spPr>
        <p:txBody>
          <a:bodyPr anchor="b"/>
          <a:lstStyle>
            <a:lvl1pPr marL="0" indent="0">
              <a:buNone/>
              <a:defRPr sz="1040" b="1"/>
            </a:lvl1pPr>
            <a:lvl2pPr marL="198105" indent="0">
              <a:buNone/>
              <a:defRPr sz="867" b="1"/>
            </a:lvl2pPr>
            <a:lvl3pPr marL="396210" indent="0">
              <a:buNone/>
              <a:defRPr sz="780" b="1"/>
            </a:lvl3pPr>
            <a:lvl4pPr marL="594314" indent="0">
              <a:buNone/>
              <a:defRPr sz="693" b="1"/>
            </a:lvl4pPr>
            <a:lvl5pPr marL="792419" indent="0">
              <a:buNone/>
              <a:defRPr sz="693" b="1"/>
            </a:lvl5pPr>
            <a:lvl6pPr marL="990524" indent="0">
              <a:buNone/>
              <a:defRPr sz="693" b="1"/>
            </a:lvl6pPr>
            <a:lvl7pPr marL="1188629" indent="0">
              <a:buNone/>
              <a:defRPr sz="693" b="1"/>
            </a:lvl7pPr>
            <a:lvl8pPr marL="1386733" indent="0">
              <a:buNone/>
              <a:defRPr sz="693" b="1"/>
            </a:lvl8pPr>
            <a:lvl9pPr marL="1584838" indent="0">
              <a:buNone/>
              <a:defRPr sz="693" b="1"/>
            </a:lvl9pPr>
          </a:lstStyle>
          <a:p>
            <a:pPr lvl="0"/>
            <a:r>
              <a:rPr lang="ja-JP" altLang="en-US"/>
              <a:t>マスター テキストの書式設定</a:t>
            </a:r>
          </a:p>
        </p:txBody>
      </p:sp>
      <p:sp>
        <p:nvSpPr>
          <p:cNvPr id="4" name="Content Placeholder 3"/>
          <p:cNvSpPr>
            <a:spLocks noGrp="1"/>
          </p:cNvSpPr>
          <p:nvPr>
            <p:ph sz="half" idx="2"/>
          </p:nvPr>
        </p:nvSpPr>
        <p:spPr>
          <a:xfrm>
            <a:off x="314921" y="1085532"/>
            <a:ext cx="1934170" cy="159665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314575" y="728504"/>
            <a:ext cx="1943696" cy="357029"/>
          </a:xfrm>
        </p:spPr>
        <p:txBody>
          <a:bodyPr anchor="b"/>
          <a:lstStyle>
            <a:lvl1pPr marL="0" indent="0">
              <a:buNone/>
              <a:defRPr sz="1040" b="1"/>
            </a:lvl1pPr>
            <a:lvl2pPr marL="198105" indent="0">
              <a:buNone/>
              <a:defRPr sz="867" b="1"/>
            </a:lvl2pPr>
            <a:lvl3pPr marL="396210" indent="0">
              <a:buNone/>
              <a:defRPr sz="780" b="1"/>
            </a:lvl3pPr>
            <a:lvl4pPr marL="594314" indent="0">
              <a:buNone/>
              <a:defRPr sz="693" b="1"/>
            </a:lvl4pPr>
            <a:lvl5pPr marL="792419" indent="0">
              <a:buNone/>
              <a:defRPr sz="693" b="1"/>
            </a:lvl5pPr>
            <a:lvl6pPr marL="990524" indent="0">
              <a:buNone/>
              <a:defRPr sz="693" b="1"/>
            </a:lvl6pPr>
            <a:lvl7pPr marL="1188629" indent="0">
              <a:buNone/>
              <a:defRPr sz="693" b="1"/>
            </a:lvl7pPr>
            <a:lvl8pPr marL="1386733" indent="0">
              <a:buNone/>
              <a:defRPr sz="693" b="1"/>
            </a:lvl8pPr>
            <a:lvl9pPr marL="1584838" indent="0">
              <a:buNone/>
              <a:defRPr sz="693" b="1"/>
            </a:lvl9pPr>
          </a:lstStyle>
          <a:p>
            <a:pPr lvl="0"/>
            <a:r>
              <a:rPr lang="ja-JP" altLang="en-US"/>
              <a:t>マスター テキストの書式設定</a:t>
            </a:r>
          </a:p>
        </p:txBody>
      </p:sp>
      <p:sp>
        <p:nvSpPr>
          <p:cNvPr id="6" name="Content Placeholder 5"/>
          <p:cNvSpPr>
            <a:spLocks noGrp="1"/>
          </p:cNvSpPr>
          <p:nvPr>
            <p:ph sz="quarter" idx="4"/>
          </p:nvPr>
        </p:nvSpPr>
        <p:spPr>
          <a:xfrm>
            <a:off x="2314575" y="1085532"/>
            <a:ext cx="1943696" cy="159665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2387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65299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0640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14921" y="198120"/>
            <a:ext cx="1474589" cy="693420"/>
          </a:xfrm>
        </p:spPr>
        <p:txBody>
          <a:bodyPr anchor="b"/>
          <a:lstStyle>
            <a:lvl1pPr>
              <a:defRPr sz="1387"/>
            </a:lvl1pPr>
          </a:lstStyle>
          <a:p>
            <a:r>
              <a:rPr lang="ja-JP" altLang="en-US"/>
              <a:t>マスター タイトルの書式設定</a:t>
            </a:r>
            <a:endParaRPr lang="en-US" dirty="0"/>
          </a:p>
        </p:txBody>
      </p:sp>
      <p:sp>
        <p:nvSpPr>
          <p:cNvPr id="3" name="Content Placeholder 2"/>
          <p:cNvSpPr>
            <a:spLocks noGrp="1"/>
          </p:cNvSpPr>
          <p:nvPr>
            <p:ph idx="1"/>
          </p:nvPr>
        </p:nvSpPr>
        <p:spPr>
          <a:xfrm>
            <a:off x="1943695" y="427885"/>
            <a:ext cx="2314575" cy="2111904"/>
          </a:xfrm>
        </p:spPr>
        <p:txBody>
          <a:bodyPr/>
          <a:lstStyle>
            <a:lvl1pPr>
              <a:defRPr sz="1387"/>
            </a:lvl1pPr>
            <a:lvl2pPr>
              <a:defRPr sz="1213"/>
            </a:lvl2pPr>
            <a:lvl3pPr>
              <a:defRPr sz="1040"/>
            </a:lvl3pPr>
            <a:lvl4pPr>
              <a:defRPr sz="867"/>
            </a:lvl4pPr>
            <a:lvl5pPr>
              <a:defRPr sz="867"/>
            </a:lvl5pPr>
            <a:lvl6pPr>
              <a:defRPr sz="867"/>
            </a:lvl6pPr>
            <a:lvl7pPr>
              <a:defRPr sz="867"/>
            </a:lvl7pPr>
            <a:lvl8pPr>
              <a:defRPr sz="867"/>
            </a:lvl8pPr>
            <a:lvl9pPr>
              <a:defRPr sz="8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14921" y="891540"/>
            <a:ext cx="1474589" cy="1651688"/>
          </a:xfrm>
        </p:spPr>
        <p:txBody>
          <a:bodyPr/>
          <a:lstStyle>
            <a:lvl1pPr marL="0" indent="0">
              <a:buNone/>
              <a:defRPr sz="693"/>
            </a:lvl1pPr>
            <a:lvl2pPr marL="198105" indent="0">
              <a:buNone/>
              <a:defRPr sz="607"/>
            </a:lvl2pPr>
            <a:lvl3pPr marL="396210" indent="0">
              <a:buNone/>
              <a:defRPr sz="520"/>
            </a:lvl3pPr>
            <a:lvl4pPr marL="594314" indent="0">
              <a:buNone/>
              <a:defRPr sz="433"/>
            </a:lvl4pPr>
            <a:lvl5pPr marL="792419" indent="0">
              <a:buNone/>
              <a:defRPr sz="433"/>
            </a:lvl5pPr>
            <a:lvl6pPr marL="990524" indent="0">
              <a:buNone/>
              <a:defRPr sz="433"/>
            </a:lvl6pPr>
            <a:lvl7pPr marL="1188629" indent="0">
              <a:buNone/>
              <a:defRPr sz="433"/>
            </a:lvl7pPr>
            <a:lvl8pPr marL="1386733" indent="0">
              <a:buNone/>
              <a:defRPr sz="433"/>
            </a:lvl8pPr>
            <a:lvl9pPr marL="1584838" indent="0">
              <a:buNone/>
              <a:defRPr sz="4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86525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14921" y="198120"/>
            <a:ext cx="1474589" cy="693420"/>
          </a:xfrm>
        </p:spPr>
        <p:txBody>
          <a:bodyPr anchor="b"/>
          <a:lstStyle>
            <a:lvl1pPr>
              <a:defRPr sz="138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943695" y="427885"/>
            <a:ext cx="2314575" cy="2111904"/>
          </a:xfrm>
        </p:spPr>
        <p:txBody>
          <a:bodyPr anchor="t"/>
          <a:lstStyle>
            <a:lvl1pPr marL="0" indent="0">
              <a:buNone/>
              <a:defRPr sz="1387"/>
            </a:lvl1pPr>
            <a:lvl2pPr marL="198105" indent="0">
              <a:buNone/>
              <a:defRPr sz="1213"/>
            </a:lvl2pPr>
            <a:lvl3pPr marL="396210" indent="0">
              <a:buNone/>
              <a:defRPr sz="1040"/>
            </a:lvl3pPr>
            <a:lvl4pPr marL="594314" indent="0">
              <a:buNone/>
              <a:defRPr sz="867"/>
            </a:lvl4pPr>
            <a:lvl5pPr marL="792419" indent="0">
              <a:buNone/>
              <a:defRPr sz="867"/>
            </a:lvl5pPr>
            <a:lvl6pPr marL="990524" indent="0">
              <a:buNone/>
              <a:defRPr sz="867"/>
            </a:lvl6pPr>
            <a:lvl7pPr marL="1188629" indent="0">
              <a:buNone/>
              <a:defRPr sz="867"/>
            </a:lvl7pPr>
            <a:lvl8pPr marL="1386733" indent="0">
              <a:buNone/>
              <a:defRPr sz="867"/>
            </a:lvl8pPr>
            <a:lvl9pPr marL="1584838" indent="0">
              <a:buNone/>
              <a:defRPr sz="8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314921" y="891540"/>
            <a:ext cx="1474589" cy="1651688"/>
          </a:xfrm>
        </p:spPr>
        <p:txBody>
          <a:bodyPr/>
          <a:lstStyle>
            <a:lvl1pPr marL="0" indent="0">
              <a:buNone/>
              <a:defRPr sz="693"/>
            </a:lvl1pPr>
            <a:lvl2pPr marL="198105" indent="0">
              <a:buNone/>
              <a:defRPr sz="607"/>
            </a:lvl2pPr>
            <a:lvl3pPr marL="396210" indent="0">
              <a:buNone/>
              <a:defRPr sz="520"/>
            </a:lvl3pPr>
            <a:lvl4pPr marL="594314" indent="0">
              <a:buNone/>
              <a:defRPr sz="433"/>
            </a:lvl4pPr>
            <a:lvl5pPr marL="792419" indent="0">
              <a:buNone/>
              <a:defRPr sz="433"/>
            </a:lvl5pPr>
            <a:lvl6pPr marL="990524" indent="0">
              <a:buNone/>
              <a:defRPr sz="433"/>
            </a:lvl6pPr>
            <a:lvl7pPr marL="1188629" indent="0">
              <a:buNone/>
              <a:defRPr sz="433"/>
            </a:lvl7pPr>
            <a:lvl8pPr marL="1386733" indent="0">
              <a:buNone/>
              <a:defRPr sz="433"/>
            </a:lvl8pPr>
            <a:lvl9pPr marL="1584838" indent="0">
              <a:buNone/>
              <a:defRPr sz="4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2022/4/11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0394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158221"/>
            <a:ext cx="3943350" cy="57441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14325" y="791104"/>
            <a:ext cx="3943350" cy="188558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14325" y="2754419"/>
            <a:ext cx="1028700" cy="158221"/>
          </a:xfrm>
          <a:prstGeom prst="rect">
            <a:avLst/>
          </a:prstGeom>
        </p:spPr>
        <p:txBody>
          <a:bodyPr vert="horz" lIns="91440" tIns="45720" rIns="91440" bIns="45720" rtlCol="0" anchor="ctr"/>
          <a:lstStyle>
            <a:lvl1pPr algn="l">
              <a:defRPr sz="520">
                <a:solidFill>
                  <a:schemeClr val="tx1">
                    <a:tint val="75000"/>
                  </a:schemeClr>
                </a:solidFill>
              </a:defRPr>
            </a:lvl1pPr>
          </a:lstStyle>
          <a:p>
            <a:fld id="{E90ED720-0104-4369-84BC-D37694168613}" type="datetimeFigureOut">
              <a:rPr kumimoji="1" lang="ja-JP" altLang="en-US" smtClean="0"/>
              <a:t>2022/4/11</a:t>
            </a:fld>
            <a:endParaRPr kumimoji="1" lang="ja-JP" altLang="en-US"/>
          </a:p>
        </p:txBody>
      </p:sp>
      <p:sp>
        <p:nvSpPr>
          <p:cNvPr id="5" name="Footer Placeholder 4"/>
          <p:cNvSpPr>
            <a:spLocks noGrp="1"/>
          </p:cNvSpPr>
          <p:nvPr>
            <p:ph type="ftr" sz="quarter" idx="3"/>
          </p:nvPr>
        </p:nvSpPr>
        <p:spPr>
          <a:xfrm>
            <a:off x="1514475" y="2754419"/>
            <a:ext cx="1543050" cy="158221"/>
          </a:xfrm>
          <a:prstGeom prst="rect">
            <a:avLst/>
          </a:prstGeom>
        </p:spPr>
        <p:txBody>
          <a:bodyPr vert="horz" lIns="91440" tIns="45720" rIns="91440" bIns="45720" rtlCol="0" anchor="ctr"/>
          <a:lstStyle>
            <a:lvl1pPr algn="ctr">
              <a:defRPr sz="52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3228975" y="2754419"/>
            <a:ext cx="1028700" cy="158221"/>
          </a:xfrm>
          <a:prstGeom prst="rect">
            <a:avLst/>
          </a:prstGeom>
        </p:spPr>
        <p:txBody>
          <a:bodyPr vert="horz" lIns="91440" tIns="45720" rIns="91440" bIns="45720" rtlCol="0" anchor="ctr"/>
          <a:lstStyle>
            <a:lvl1pPr algn="r">
              <a:defRPr sz="52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290708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96210" rtl="0" eaLnBrk="1" latinLnBrk="0" hangingPunct="1">
        <a:lnSpc>
          <a:spcPct val="90000"/>
        </a:lnSpc>
        <a:spcBef>
          <a:spcPct val="0"/>
        </a:spcBef>
        <a:buNone/>
        <a:defRPr kumimoji="1" sz="1907" kern="1200">
          <a:solidFill>
            <a:schemeClr val="tx1"/>
          </a:solidFill>
          <a:latin typeface="+mj-lt"/>
          <a:ea typeface="+mj-ea"/>
          <a:cs typeface="+mj-cs"/>
        </a:defRPr>
      </a:lvl1pPr>
    </p:titleStyle>
    <p:bodyStyle>
      <a:lvl1pPr marL="99052" indent="-99052" algn="l" defTabSz="396210" rtl="0" eaLnBrk="1" latinLnBrk="0" hangingPunct="1">
        <a:lnSpc>
          <a:spcPct val="90000"/>
        </a:lnSpc>
        <a:spcBef>
          <a:spcPts val="433"/>
        </a:spcBef>
        <a:buFont typeface="Arial" panose="020B0604020202020204" pitchFamily="34" charset="0"/>
        <a:buChar char="•"/>
        <a:defRPr kumimoji="1" sz="1213" kern="1200">
          <a:solidFill>
            <a:schemeClr val="tx1"/>
          </a:solidFill>
          <a:latin typeface="+mn-lt"/>
          <a:ea typeface="+mn-ea"/>
          <a:cs typeface="+mn-cs"/>
        </a:defRPr>
      </a:lvl1pPr>
      <a:lvl2pPr marL="297157" indent="-99052" algn="l" defTabSz="396210" rtl="0" eaLnBrk="1" latinLnBrk="0" hangingPunct="1">
        <a:lnSpc>
          <a:spcPct val="90000"/>
        </a:lnSpc>
        <a:spcBef>
          <a:spcPts val="217"/>
        </a:spcBef>
        <a:buFont typeface="Arial" panose="020B0604020202020204" pitchFamily="34" charset="0"/>
        <a:buChar char="•"/>
        <a:defRPr kumimoji="1" sz="1040" kern="1200">
          <a:solidFill>
            <a:schemeClr val="tx1"/>
          </a:solidFill>
          <a:latin typeface="+mn-lt"/>
          <a:ea typeface="+mn-ea"/>
          <a:cs typeface="+mn-cs"/>
        </a:defRPr>
      </a:lvl2pPr>
      <a:lvl3pPr marL="495262" indent="-99052" algn="l" defTabSz="396210" rtl="0" eaLnBrk="1" latinLnBrk="0" hangingPunct="1">
        <a:lnSpc>
          <a:spcPct val="90000"/>
        </a:lnSpc>
        <a:spcBef>
          <a:spcPts val="217"/>
        </a:spcBef>
        <a:buFont typeface="Arial" panose="020B0604020202020204" pitchFamily="34" charset="0"/>
        <a:buChar char="•"/>
        <a:defRPr kumimoji="1" sz="867" kern="1200">
          <a:solidFill>
            <a:schemeClr val="tx1"/>
          </a:solidFill>
          <a:latin typeface="+mn-lt"/>
          <a:ea typeface="+mn-ea"/>
          <a:cs typeface="+mn-cs"/>
        </a:defRPr>
      </a:lvl3pPr>
      <a:lvl4pPr marL="693367" indent="-99052" algn="l" defTabSz="396210" rtl="0" eaLnBrk="1" latinLnBrk="0" hangingPunct="1">
        <a:lnSpc>
          <a:spcPct val="90000"/>
        </a:lnSpc>
        <a:spcBef>
          <a:spcPts val="217"/>
        </a:spcBef>
        <a:buFont typeface="Arial" panose="020B0604020202020204" pitchFamily="34" charset="0"/>
        <a:buChar char="•"/>
        <a:defRPr kumimoji="1" sz="780" kern="1200">
          <a:solidFill>
            <a:schemeClr val="tx1"/>
          </a:solidFill>
          <a:latin typeface="+mn-lt"/>
          <a:ea typeface="+mn-ea"/>
          <a:cs typeface="+mn-cs"/>
        </a:defRPr>
      </a:lvl4pPr>
      <a:lvl5pPr marL="891471" indent="-99052" algn="l" defTabSz="396210" rtl="0" eaLnBrk="1" latinLnBrk="0" hangingPunct="1">
        <a:lnSpc>
          <a:spcPct val="90000"/>
        </a:lnSpc>
        <a:spcBef>
          <a:spcPts val="217"/>
        </a:spcBef>
        <a:buFont typeface="Arial" panose="020B0604020202020204" pitchFamily="34" charset="0"/>
        <a:buChar char="•"/>
        <a:defRPr kumimoji="1" sz="780" kern="1200">
          <a:solidFill>
            <a:schemeClr val="tx1"/>
          </a:solidFill>
          <a:latin typeface="+mn-lt"/>
          <a:ea typeface="+mn-ea"/>
          <a:cs typeface="+mn-cs"/>
        </a:defRPr>
      </a:lvl5pPr>
      <a:lvl6pPr marL="1089576" indent="-99052" algn="l" defTabSz="396210" rtl="0" eaLnBrk="1" latinLnBrk="0" hangingPunct="1">
        <a:lnSpc>
          <a:spcPct val="90000"/>
        </a:lnSpc>
        <a:spcBef>
          <a:spcPts val="217"/>
        </a:spcBef>
        <a:buFont typeface="Arial" panose="020B0604020202020204" pitchFamily="34" charset="0"/>
        <a:buChar char="•"/>
        <a:defRPr kumimoji="1" sz="780" kern="1200">
          <a:solidFill>
            <a:schemeClr val="tx1"/>
          </a:solidFill>
          <a:latin typeface="+mn-lt"/>
          <a:ea typeface="+mn-ea"/>
          <a:cs typeface="+mn-cs"/>
        </a:defRPr>
      </a:lvl6pPr>
      <a:lvl7pPr marL="1287681" indent="-99052" algn="l" defTabSz="396210" rtl="0" eaLnBrk="1" latinLnBrk="0" hangingPunct="1">
        <a:lnSpc>
          <a:spcPct val="90000"/>
        </a:lnSpc>
        <a:spcBef>
          <a:spcPts val="217"/>
        </a:spcBef>
        <a:buFont typeface="Arial" panose="020B0604020202020204" pitchFamily="34" charset="0"/>
        <a:buChar char="•"/>
        <a:defRPr kumimoji="1" sz="780" kern="1200">
          <a:solidFill>
            <a:schemeClr val="tx1"/>
          </a:solidFill>
          <a:latin typeface="+mn-lt"/>
          <a:ea typeface="+mn-ea"/>
          <a:cs typeface="+mn-cs"/>
        </a:defRPr>
      </a:lvl7pPr>
      <a:lvl8pPr marL="1485786" indent="-99052" algn="l" defTabSz="396210" rtl="0" eaLnBrk="1" latinLnBrk="0" hangingPunct="1">
        <a:lnSpc>
          <a:spcPct val="90000"/>
        </a:lnSpc>
        <a:spcBef>
          <a:spcPts val="217"/>
        </a:spcBef>
        <a:buFont typeface="Arial" panose="020B0604020202020204" pitchFamily="34" charset="0"/>
        <a:buChar char="•"/>
        <a:defRPr kumimoji="1" sz="780" kern="1200">
          <a:solidFill>
            <a:schemeClr val="tx1"/>
          </a:solidFill>
          <a:latin typeface="+mn-lt"/>
          <a:ea typeface="+mn-ea"/>
          <a:cs typeface="+mn-cs"/>
        </a:defRPr>
      </a:lvl8pPr>
      <a:lvl9pPr marL="1683890" indent="-99052" algn="l" defTabSz="396210" rtl="0" eaLnBrk="1" latinLnBrk="0" hangingPunct="1">
        <a:lnSpc>
          <a:spcPct val="90000"/>
        </a:lnSpc>
        <a:spcBef>
          <a:spcPts val="217"/>
        </a:spcBef>
        <a:buFont typeface="Arial" panose="020B0604020202020204" pitchFamily="34" charset="0"/>
        <a:buChar char="•"/>
        <a:defRPr kumimoji="1" sz="780" kern="1200">
          <a:solidFill>
            <a:schemeClr val="tx1"/>
          </a:solidFill>
          <a:latin typeface="+mn-lt"/>
          <a:ea typeface="+mn-ea"/>
          <a:cs typeface="+mn-cs"/>
        </a:defRPr>
      </a:lvl9pPr>
    </p:bodyStyle>
    <p:otherStyle>
      <a:defPPr>
        <a:defRPr lang="en-US"/>
      </a:defPPr>
      <a:lvl1pPr marL="0" algn="l" defTabSz="396210" rtl="0" eaLnBrk="1" latinLnBrk="0" hangingPunct="1">
        <a:defRPr kumimoji="1" sz="780" kern="1200">
          <a:solidFill>
            <a:schemeClr val="tx1"/>
          </a:solidFill>
          <a:latin typeface="+mn-lt"/>
          <a:ea typeface="+mn-ea"/>
          <a:cs typeface="+mn-cs"/>
        </a:defRPr>
      </a:lvl1pPr>
      <a:lvl2pPr marL="198105" algn="l" defTabSz="396210" rtl="0" eaLnBrk="1" latinLnBrk="0" hangingPunct="1">
        <a:defRPr kumimoji="1" sz="780" kern="1200">
          <a:solidFill>
            <a:schemeClr val="tx1"/>
          </a:solidFill>
          <a:latin typeface="+mn-lt"/>
          <a:ea typeface="+mn-ea"/>
          <a:cs typeface="+mn-cs"/>
        </a:defRPr>
      </a:lvl2pPr>
      <a:lvl3pPr marL="396210" algn="l" defTabSz="396210" rtl="0" eaLnBrk="1" latinLnBrk="0" hangingPunct="1">
        <a:defRPr kumimoji="1" sz="780" kern="1200">
          <a:solidFill>
            <a:schemeClr val="tx1"/>
          </a:solidFill>
          <a:latin typeface="+mn-lt"/>
          <a:ea typeface="+mn-ea"/>
          <a:cs typeface="+mn-cs"/>
        </a:defRPr>
      </a:lvl3pPr>
      <a:lvl4pPr marL="594314" algn="l" defTabSz="396210" rtl="0" eaLnBrk="1" latinLnBrk="0" hangingPunct="1">
        <a:defRPr kumimoji="1" sz="780" kern="1200">
          <a:solidFill>
            <a:schemeClr val="tx1"/>
          </a:solidFill>
          <a:latin typeface="+mn-lt"/>
          <a:ea typeface="+mn-ea"/>
          <a:cs typeface="+mn-cs"/>
        </a:defRPr>
      </a:lvl4pPr>
      <a:lvl5pPr marL="792419" algn="l" defTabSz="396210" rtl="0" eaLnBrk="1" latinLnBrk="0" hangingPunct="1">
        <a:defRPr kumimoji="1" sz="780" kern="1200">
          <a:solidFill>
            <a:schemeClr val="tx1"/>
          </a:solidFill>
          <a:latin typeface="+mn-lt"/>
          <a:ea typeface="+mn-ea"/>
          <a:cs typeface="+mn-cs"/>
        </a:defRPr>
      </a:lvl5pPr>
      <a:lvl6pPr marL="990524" algn="l" defTabSz="396210" rtl="0" eaLnBrk="1" latinLnBrk="0" hangingPunct="1">
        <a:defRPr kumimoji="1" sz="780" kern="1200">
          <a:solidFill>
            <a:schemeClr val="tx1"/>
          </a:solidFill>
          <a:latin typeface="+mn-lt"/>
          <a:ea typeface="+mn-ea"/>
          <a:cs typeface="+mn-cs"/>
        </a:defRPr>
      </a:lvl6pPr>
      <a:lvl7pPr marL="1188629" algn="l" defTabSz="396210" rtl="0" eaLnBrk="1" latinLnBrk="0" hangingPunct="1">
        <a:defRPr kumimoji="1" sz="780" kern="1200">
          <a:solidFill>
            <a:schemeClr val="tx1"/>
          </a:solidFill>
          <a:latin typeface="+mn-lt"/>
          <a:ea typeface="+mn-ea"/>
          <a:cs typeface="+mn-cs"/>
        </a:defRPr>
      </a:lvl7pPr>
      <a:lvl8pPr marL="1386733" algn="l" defTabSz="396210" rtl="0" eaLnBrk="1" latinLnBrk="0" hangingPunct="1">
        <a:defRPr kumimoji="1" sz="780" kern="1200">
          <a:solidFill>
            <a:schemeClr val="tx1"/>
          </a:solidFill>
          <a:latin typeface="+mn-lt"/>
          <a:ea typeface="+mn-ea"/>
          <a:cs typeface="+mn-cs"/>
        </a:defRPr>
      </a:lvl8pPr>
      <a:lvl9pPr marL="1584838" algn="l" defTabSz="396210" rtl="0" eaLnBrk="1" latinLnBrk="0" hangingPunct="1">
        <a:defRPr kumimoji="1" sz="7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30D5217-0944-4EEA-8341-75595F84313D}"/>
              </a:ext>
            </a:extLst>
          </p:cNvPr>
          <p:cNvSpPr txBox="1"/>
          <p:nvPr/>
        </p:nvSpPr>
        <p:spPr>
          <a:xfrm>
            <a:off x="251520" y="355258"/>
            <a:ext cx="3762672" cy="1889748"/>
          </a:xfrm>
          <a:prstGeom prst="rect">
            <a:avLst/>
          </a:prstGeom>
          <a:noFill/>
        </p:spPr>
        <p:txBody>
          <a:bodyPr wrap="square" rtlCol="0">
            <a:spAutoFit/>
          </a:bodyPr>
          <a:lstStyle/>
          <a:p>
            <a:r>
              <a:rPr lang="ja-JP" altLang="en-US" dirty="0">
                <a:latin typeface="HGS創英角ﾎﾟｯﾌﾟ体" panose="040B0A00000000000000" pitchFamily="50" charset="-128"/>
                <a:ea typeface="HGS創英角ﾎﾟｯﾌﾟ体" panose="040B0A00000000000000" pitchFamily="50" charset="-128"/>
              </a:rPr>
              <a:t>　福岡県退公務員連盟</a:t>
            </a:r>
            <a:endParaRPr lang="en-US" altLang="ja-JP" dirty="0">
              <a:latin typeface="HGS創英角ﾎﾟｯﾌﾟ体" panose="040B0A00000000000000" pitchFamily="50" charset="-128"/>
              <a:ea typeface="HGS創英角ﾎﾟｯﾌﾟ体" panose="040B0A00000000000000" pitchFamily="50" charset="-128"/>
            </a:endParaRPr>
          </a:p>
          <a:p>
            <a:endParaRPr lang="en-US" altLang="ja-JP" dirty="0">
              <a:latin typeface="HGS創英角ﾎﾟｯﾌﾟ体" panose="040B0A00000000000000" pitchFamily="50" charset="-128"/>
              <a:ea typeface="HGS創英角ﾎﾟｯﾌﾟ体" panose="040B0A00000000000000" pitchFamily="50" charset="-128"/>
            </a:endParaRPr>
          </a:p>
          <a:p>
            <a:r>
              <a:rPr lang="ja-JP" altLang="en-US" sz="2800" dirty="0">
                <a:latin typeface="HGS創英角ﾎﾟｯﾌﾟ体" panose="040B0A00000000000000" pitchFamily="50" charset="-128"/>
                <a:ea typeface="HGS創英角ﾎﾟｯﾌﾟ体" panose="040B0A00000000000000" pitchFamily="50" charset="-128"/>
              </a:rPr>
              <a:t>　　 組織部長会</a:t>
            </a:r>
            <a:endParaRPr lang="en-US" altLang="ja-JP" sz="2800" dirty="0">
              <a:latin typeface="HGS創英角ﾎﾟｯﾌﾟ体" panose="040B0A00000000000000" pitchFamily="50" charset="-128"/>
              <a:ea typeface="HGS創英角ﾎﾟｯﾌﾟ体" panose="040B0A00000000000000" pitchFamily="50" charset="-128"/>
            </a:endParaRPr>
          </a:p>
          <a:p>
            <a:endParaRPr lang="en-US" altLang="ja-JP" sz="2080" dirty="0">
              <a:latin typeface="HGS創英角ﾎﾟｯﾌﾟ体" panose="040B0A00000000000000" pitchFamily="50" charset="-128"/>
              <a:ea typeface="HGS創英角ﾎﾟｯﾌﾟ体" panose="040B0A00000000000000" pitchFamily="50" charset="-128"/>
            </a:endParaRPr>
          </a:p>
          <a:p>
            <a:endParaRPr lang="en-US" altLang="ja-JP" sz="1600" dirty="0">
              <a:latin typeface="HGS創英角ﾎﾟｯﾌﾟ体" panose="040B0A00000000000000" pitchFamily="50" charset="-128"/>
              <a:ea typeface="HGS創英角ﾎﾟｯﾌﾟ体" panose="040B0A00000000000000" pitchFamily="50" charset="-128"/>
            </a:endParaRPr>
          </a:p>
          <a:p>
            <a:r>
              <a:rPr lang="ja-JP" altLang="en-US" sz="1600" dirty="0">
                <a:latin typeface="HGS創英角ﾎﾟｯﾌﾟ体" panose="040B0A00000000000000" pitchFamily="50" charset="-128"/>
                <a:ea typeface="HGS創英角ﾎﾟｯﾌﾟ体" panose="040B0A00000000000000" pitchFamily="50" charset="-128"/>
              </a:rPr>
              <a:t>　　　　令和４年４月１５日</a:t>
            </a:r>
            <a:endParaRPr lang="ja-JP" altLang="en-US" sz="2080" dirty="0">
              <a:latin typeface="HGS創英角ﾎﾟｯﾌﾟ体" panose="040B0A00000000000000" pitchFamily="50" charset="-128"/>
              <a:ea typeface="HGS創英角ﾎﾟｯﾌﾟ体" panose="040B0A00000000000000" pitchFamily="50" charset="-128"/>
            </a:endParaRPr>
          </a:p>
        </p:txBody>
      </p:sp>
      <p:sp>
        <p:nvSpPr>
          <p:cNvPr id="3" name="テキスト ボックス 2">
            <a:extLst>
              <a:ext uri="{FF2B5EF4-FFF2-40B4-BE49-F238E27FC236}">
                <a16:creationId xmlns:a16="http://schemas.microsoft.com/office/drawing/2014/main" id="{D788F3B2-1D06-4CA2-930E-D5963C69EE37}"/>
              </a:ext>
            </a:extLst>
          </p:cNvPr>
          <p:cNvSpPr txBox="1"/>
          <p:nvPr/>
        </p:nvSpPr>
        <p:spPr>
          <a:xfrm>
            <a:off x="872716" y="2277988"/>
            <a:ext cx="2520280" cy="338554"/>
          </a:xfrm>
          <a:prstGeom prst="rect">
            <a:avLst/>
          </a:prstGeom>
          <a:noFill/>
        </p:spPr>
        <p:txBody>
          <a:bodyPr wrap="square" rtlCol="0">
            <a:spAutoFit/>
          </a:bodyPr>
          <a:lstStyle/>
          <a:p>
            <a:r>
              <a:rPr kumimoji="1" lang="ja-JP" altLang="en-US" sz="1600" dirty="0">
                <a:latin typeface="HGP創英角ﾎﾟｯﾌﾟ体" panose="040B0A00000000000000" pitchFamily="50" charset="-128"/>
                <a:ea typeface="HGP創英角ﾎﾟｯﾌﾟ体" panose="040B0A00000000000000" pitchFamily="50" charset="-128"/>
              </a:rPr>
              <a:t>春日市　クローバ　プラザ</a:t>
            </a:r>
          </a:p>
        </p:txBody>
      </p:sp>
    </p:spTree>
    <p:extLst>
      <p:ext uri="{BB962C8B-B14F-4D97-AF65-F5344CB8AC3E}">
        <p14:creationId xmlns:p14="http://schemas.microsoft.com/office/powerpoint/2010/main" val="75946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D2C3691-169E-4A2A-9D24-65BAE90A8D69}"/>
              </a:ext>
            </a:extLst>
          </p:cNvPr>
          <p:cNvSpPr txBox="1"/>
          <p:nvPr/>
        </p:nvSpPr>
        <p:spPr>
          <a:xfrm>
            <a:off x="269776" y="349691"/>
            <a:ext cx="4104456" cy="2015936"/>
          </a:xfrm>
          <a:prstGeom prst="rect">
            <a:avLst/>
          </a:prstGeom>
          <a:noFill/>
        </p:spPr>
        <p:txBody>
          <a:bodyPr wrap="square" rtlCol="0">
            <a:spAutoFit/>
          </a:bodyPr>
          <a:lstStyle/>
          <a:p>
            <a:pPr marL="150495" indent="-150495" algn="just">
              <a:lnSpc>
                <a:spcPts val="1000"/>
              </a:lnSpc>
            </a:pPr>
            <a:r>
              <a:rPr lang="ja-JP" altLang="ja-JP" sz="900" b="1" dirty="0">
                <a:effectLst/>
                <a:latin typeface="Century" panose="02040604050505020304" pitchFamily="18" charset="0"/>
                <a:ea typeface="ＭＳ 明朝" panose="02020609040205080304" pitchFamily="17" charset="-128"/>
              </a:rPr>
              <a:t>（６）年金をはじめ社会保障制度について、支部でも研修会を推進する。</a:t>
            </a:r>
            <a:endParaRPr lang="ja-JP" altLang="ja-JP" sz="900" b="1" dirty="0">
              <a:effectLst/>
              <a:latin typeface="Times New Roman" panose="02020603050405020304" pitchFamily="18" charset="0"/>
              <a:ea typeface="ＭＳ 明朝" panose="02020609040205080304" pitchFamily="17" charset="-128"/>
            </a:endParaRPr>
          </a:p>
          <a:p>
            <a:pPr marL="150495" indent="-150495" algn="just">
              <a:lnSpc>
                <a:spcPts val="1000"/>
              </a:lnSpc>
            </a:pPr>
            <a:r>
              <a:rPr lang="ja-JP" altLang="ja-JP" sz="900" b="1" dirty="0">
                <a:effectLst/>
                <a:latin typeface="Century" panose="02040604050505020304" pitchFamily="18" charset="0"/>
                <a:ea typeface="ＭＳ 明朝" panose="02020609040205080304" pitchFamily="17" charset="-128"/>
              </a:rPr>
              <a:t>（７）県連への報告文書は、担当理事と連携をとる。</a:t>
            </a:r>
            <a:endParaRPr lang="ja-JP" altLang="ja-JP" sz="900" b="1" dirty="0">
              <a:effectLst/>
              <a:latin typeface="Times New Roman" panose="02020603050405020304" pitchFamily="18" charset="0"/>
              <a:ea typeface="ＭＳ 明朝" panose="02020609040205080304" pitchFamily="17" charset="-128"/>
            </a:endParaRPr>
          </a:p>
          <a:p>
            <a:pPr marL="150495" indent="-150495" algn="just">
              <a:lnSpc>
                <a:spcPts val="1000"/>
              </a:lnSpc>
            </a:pPr>
            <a:r>
              <a:rPr lang="ja-JP" altLang="ja-JP" sz="900" b="1" dirty="0">
                <a:effectLst/>
                <a:latin typeface="Century" panose="02040604050505020304" pitchFamily="18" charset="0"/>
                <a:ea typeface="ＭＳ 明朝" panose="02020609040205080304" pitchFamily="17" charset="-128"/>
              </a:rPr>
              <a:t>（８）県連が配布した年金学習会の資料等を参考にして、支部学習会を開く。</a:t>
            </a:r>
            <a:endParaRPr lang="ja-JP" altLang="ja-JP" sz="900" b="1" dirty="0">
              <a:effectLst/>
              <a:latin typeface="Times New Roman" panose="02020603050405020304" pitchFamily="18" charset="0"/>
              <a:ea typeface="ＭＳ 明朝" panose="02020609040205080304" pitchFamily="17" charset="-128"/>
            </a:endParaRPr>
          </a:p>
          <a:p>
            <a:pPr marL="150495" indent="-150495" algn="just">
              <a:lnSpc>
                <a:spcPts val="1000"/>
              </a:lnSpc>
            </a:pPr>
            <a:r>
              <a:rPr lang="ja-JP" altLang="ja-JP" sz="900" b="1" dirty="0">
                <a:effectLst/>
                <a:latin typeface="Century" panose="02040604050505020304" pitchFamily="18" charset="0"/>
                <a:ea typeface="ＭＳ 明朝" panose="02020609040205080304" pitchFamily="17" charset="-128"/>
              </a:rPr>
              <a:t>（９）年金学習だけではなく、日本の諸問題についても意見交換をする。</a:t>
            </a:r>
            <a:endParaRPr lang="ja-JP" altLang="ja-JP" sz="900" b="1" dirty="0">
              <a:effectLst/>
              <a:latin typeface="Times New Roman" panose="02020603050405020304" pitchFamily="18" charset="0"/>
              <a:ea typeface="ＭＳ 明朝" panose="02020609040205080304" pitchFamily="17" charset="-128"/>
            </a:endParaRPr>
          </a:p>
          <a:p>
            <a:pPr marL="150495" indent="-150495" algn="just">
              <a:lnSpc>
                <a:spcPts val="1000"/>
              </a:lnSpc>
            </a:pPr>
            <a:r>
              <a:rPr lang="ja-JP" altLang="ja-JP" sz="900" b="1" dirty="0">
                <a:effectLst/>
                <a:latin typeface="Century" panose="02040604050505020304" pitchFamily="18" charset="0"/>
                <a:ea typeface="ＭＳ 明朝" panose="02020609040205080304" pitchFamily="17" charset="-128"/>
              </a:rPr>
              <a:t>（</a:t>
            </a:r>
            <a:r>
              <a:rPr lang="en-US" altLang="ja-JP" sz="900" b="1" dirty="0">
                <a:effectLst/>
                <a:latin typeface="Century" panose="02040604050505020304" pitchFamily="18" charset="0"/>
                <a:ea typeface="ＭＳ 明朝" panose="02020609040205080304" pitchFamily="17" charset="-128"/>
              </a:rPr>
              <a:t>10</a:t>
            </a:r>
            <a:r>
              <a:rPr lang="ja-JP" altLang="ja-JP" sz="900" b="1" dirty="0">
                <a:effectLst/>
                <a:latin typeface="Century" panose="02040604050505020304" pitchFamily="18" charset="0"/>
                <a:ea typeface="ＭＳ 明朝" panose="02020609040205080304" pitchFamily="17" charset="-128"/>
              </a:rPr>
              <a:t>）班長は重要である。各支部は、班長の役割を明確にする。</a:t>
            </a:r>
            <a:endParaRPr lang="ja-JP" altLang="ja-JP" sz="900" b="1" dirty="0">
              <a:effectLst/>
              <a:latin typeface="Times New Roman" panose="02020603050405020304" pitchFamily="18" charset="0"/>
              <a:ea typeface="ＭＳ 明朝" panose="02020609040205080304" pitchFamily="17" charset="-128"/>
            </a:endParaRPr>
          </a:p>
          <a:p>
            <a:pPr algn="just">
              <a:lnSpc>
                <a:spcPts val="1000"/>
              </a:lnSpc>
            </a:pPr>
            <a:r>
              <a:rPr lang="ja-JP" altLang="ja-JP" sz="900" b="1" dirty="0">
                <a:effectLst/>
                <a:latin typeface="Century" panose="02040604050505020304" pitchFamily="18" charset="0"/>
                <a:ea typeface="ＭＳ 明朝" panose="02020609040205080304" pitchFamily="17" charset="-128"/>
              </a:rPr>
              <a:t>（</a:t>
            </a:r>
            <a:r>
              <a:rPr lang="en-US" altLang="ja-JP" sz="900" b="1" dirty="0">
                <a:effectLst/>
                <a:latin typeface="Century" panose="02040604050505020304" pitchFamily="18" charset="0"/>
                <a:ea typeface="ＭＳ 明朝" panose="02020609040205080304" pitchFamily="17" charset="-128"/>
              </a:rPr>
              <a:t>11</a:t>
            </a:r>
            <a:r>
              <a:rPr lang="ja-JP" altLang="ja-JP" sz="900" b="1" dirty="0">
                <a:effectLst/>
                <a:latin typeface="Century" panose="02040604050505020304" pitchFamily="18" charset="0"/>
                <a:ea typeface="ＭＳ 明朝" panose="02020609040205080304" pitchFamily="17" charset="-128"/>
              </a:rPr>
              <a:t>）支部長・役員・班長の連絡を速やかにするために、電話での（固定・</a:t>
            </a:r>
            <a:endParaRPr lang="en-US" altLang="ja-JP" sz="900" b="1" dirty="0">
              <a:effectLst/>
              <a:latin typeface="Century" panose="02040604050505020304" pitchFamily="18" charset="0"/>
              <a:ea typeface="ＭＳ 明朝" panose="02020609040205080304" pitchFamily="17" charset="-128"/>
            </a:endParaRPr>
          </a:p>
          <a:p>
            <a:pPr algn="just">
              <a:lnSpc>
                <a:spcPts val="1000"/>
              </a:lnSpc>
            </a:pPr>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携帯）の連絡表をつくる。</a:t>
            </a:r>
            <a:endParaRPr lang="ja-JP" altLang="ja-JP" sz="900" b="1" dirty="0">
              <a:effectLst/>
              <a:latin typeface="Times New Roman" panose="02020603050405020304" pitchFamily="18" charset="0"/>
              <a:ea typeface="ＭＳ 明朝" panose="02020609040205080304" pitchFamily="17" charset="-128"/>
            </a:endParaRPr>
          </a:p>
          <a:p>
            <a:pPr marL="450850" indent="-450850" algn="just">
              <a:lnSpc>
                <a:spcPts val="1000"/>
              </a:lnSpc>
            </a:pPr>
            <a:r>
              <a:rPr lang="ja-JP" altLang="ja-JP" sz="900" b="1" dirty="0">
                <a:effectLst/>
                <a:latin typeface="Century" panose="02040604050505020304" pitchFamily="18" charset="0"/>
                <a:ea typeface="ＭＳ 明朝" panose="02020609040205080304" pitchFamily="17" charset="-128"/>
              </a:rPr>
              <a:t>（</a:t>
            </a:r>
            <a:r>
              <a:rPr lang="en-US" altLang="ja-JP" sz="900" b="1" dirty="0">
                <a:effectLst/>
                <a:latin typeface="Century" panose="02040604050505020304" pitchFamily="18" charset="0"/>
                <a:ea typeface="ＭＳ 明朝" panose="02020609040205080304" pitchFamily="17" charset="-128"/>
              </a:rPr>
              <a:t>12</a:t>
            </a:r>
            <a:r>
              <a:rPr lang="ja-JP" altLang="ja-JP" sz="900" b="1" dirty="0">
                <a:effectLst/>
                <a:latin typeface="Century" panose="02040604050505020304" pitchFamily="18" charset="0"/>
                <a:ea typeface="ＭＳ 明朝" panose="02020609040205080304" pitchFamily="17" charset="-128"/>
              </a:rPr>
              <a:t>）そうめんと丸大ハムの販売を通して、収益金は支部に繰り入れ、支</a:t>
            </a:r>
            <a:r>
              <a:rPr lang="ja-JP" altLang="en-US" sz="900" b="1" dirty="0">
                <a:effectLst/>
                <a:latin typeface="Century" panose="02040604050505020304" pitchFamily="18" charset="0"/>
                <a:ea typeface="ＭＳ 明朝" panose="02020609040205080304" pitchFamily="17" charset="-128"/>
              </a:rPr>
              <a:t>活</a:t>
            </a:r>
            <a:endParaRPr lang="en-US" altLang="ja-JP" sz="900" b="1" dirty="0">
              <a:effectLst/>
              <a:latin typeface="Century" panose="02040604050505020304" pitchFamily="18" charset="0"/>
              <a:ea typeface="ＭＳ 明朝" panose="02020609040205080304" pitchFamily="17" charset="-128"/>
            </a:endParaRPr>
          </a:p>
          <a:p>
            <a:pPr marL="450850" indent="-450850" algn="just">
              <a:lnSpc>
                <a:spcPts val="1000"/>
              </a:lnSpc>
            </a:pPr>
            <a:r>
              <a:rPr lang="ja-JP" altLang="en-US" sz="900" b="1" dirty="0">
                <a:latin typeface="Century" panose="02040604050505020304" pitchFamily="18" charset="0"/>
                <a:ea typeface="ＭＳ 明朝" panose="02020609040205080304" pitchFamily="17" charset="-128"/>
              </a:rPr>
              <a:t>　　　</a:t>
            </a:r>
            <a:r>
              <a:rPr lang="ja-JP" altLang="en-US" sz="900" b="1" dirty="0">
                <a:effectLst/>
                <a:latin typeface="Century" panose="02040604050505020304" pitchFamily="18" charset="0"/>
                <a:ea typeface="ＭＳ 明朝" panose="02020609040205080304" pitchFamily="17" charset="-128"/>
              </a:rPr>
              <a:t>動</a:t>
            </a:r>
            <a:r>
              <a:rPr lang="ja-JP" altLang="ja-JP" sz="900" b="1" dirty="0">
                <a:effectLst/>
                <a:latin typeface="Century" panose="02040604050505020304" pitchFamily="18" charset="0"/>
                <a:ea typeface="ＭＳ 明朝" panose="02020609040205080304" pitchFamily="17" charset="-128"/>
              </a:rPr>
              <a:t>動の充実を図る。</a:t>
            </a:r>
            <a:endParaRPr lang="ja-JP" altLang="ja-JP" sz="900" b="1" dirty="0">
              <a:effectLst/>
              <a:latin typeface="Times New Roman" panose="02020603050405020304" pitchFamily="18" charset="0"/>
              <a:ea typeface="ＭＳ 明朝" panose="02020609040205080304" pitchFamily="17" charset="-128"/>
            </a:endParaRPr>
          </a:p>
          <a:p>
            <a:pPr marL="150495" indent="-150495" algn="just">
              <a:lnSpc>
                <a:spcPts val="1000"/>
              </a:lnSpc>
            </a:pPr>
            <a:r>
              <a:rPr lang="ja-JP" altLang="ja-JP" sz="900" b="1" dirty="0">
                <a:effectLst/>
                <a:latin typeface="Century" panose="02040604050505020304" pitchFamily="18" charset="0"/>
                <a:ea typeface="ＭＳ 明朝" panose="02020609040205080304" pitchFamily="17" charset="-128"/>
              </a:rPr>
              <a:t>（</a:t>
            </a:r>
            <a:r>
              <a:rPr lang="en-US" altLang="ja-JP" sz="900" b="1" dirty="0">
                <a:effectLst/>
                <a:latin typeface="Century" panose="02040604050505020304" pitchFamily="18" charset="0"/>
                <a:ea typeface="ＭＳ 明朝" panose="02020609040205080304" pitchFamily="17" charset="-128"/>
              </a:rPr>
              <a:t>13</a:t>
            </a:r>
            <a:r>
              <a:rPr lang="ja-JP" altLang="ja-JP" sz="900" b="1" dirty="0">
                <a:effectLst/>
                <a:latin typeface="Century" panose="02040604050505020304" pitchFamily="18" charset="0"/>
                <a:ea typeface="ＭＳ 明朝" panose="02020609040205080304" pitchFamily="17" charset="-128"/>
              </a:rPr>
              <a:t>）各支部は、会員の状況を常に把握し、担当者との連携を密にする。</a:t>
            </a:r>
            <a:endParaRPr lang="ja-JP" altLang="ja-JP" sz="900" b="1" dirty="0">
              <a:effectLst/>
              <a:latin typeface="Times New Roman" panose="02020603050405020304" pitchFamily="18" charset="0"/>
              <a:ea typeface="ＭＳ 明朝" panose="02020609040205080304" pitchFamily="17" charset="-128"/>
            </a:endParaRPr>
          </a:p>
          <a:p>
            <a:pPr marL="150495" indent="-150495" algn="just">
              <a:lnSpc>
                <a:spcPts val="1000"/>
              </a:lnSpc>
            </a:pPr>
            <a:r>
              <a:rPr lang="ja-JP" altLang="ja-JP" sz="900" b="1" dirty="0">
                <a:effectLst/>
                <a:latin typeface="Century" panose="02040604050505020304" pitchFamily="18" charset="0"/>
                <a:ea typeface="ＭＳ 明朝" panose="02020609040205080304" pitchFamily="17" charset="-128"/>
              </a:rPr>
              <a:t>　　　　ア、一人暮らし・施設入所会員の慰問をする。</a:t>
            </a:r>
            <a:endParaRPr lang="ja-JP" altLang="ja-JP" sz="900" b="1" dirty="0">
              <a:effectLst/>
              <a:latin typeface="Times New Roman" panose="02020603050405020304" pitchFamily="18" charset="0"/>
              <a:ea typeface="ＭＳ 明朝" panose="02020609040205080304" pitchFamily="17" charset="-128"/>
            </a:endParaRPr>
          </a:p>
          <a:p>
            <a:pPr marL="150495" indent="-150495" algn="just">
              <a:lnSpc>
                <a:spcPts val="1000"/>
              </a:lnSpc>
            </a:pPr>
            <a:r>
              <a:rPr lang="ja-JP" altLang="ja-JP" sz="900" b="1" dirty="0">
                <a:effectLst/>
                <a:latin typeface="Century" panose="02040604050505020304" pitchFamily="18" charset="0"/>
                <a:ea typeface="ＭＳ 明朝" panose="02020609040205080304" pitchFamily="17" charset="-128"/>
              </a:rPr>
              <a:t>　　　　イ、コロナ禍の中、外出を控え、面会も制限、孤立感、孤独感等を</a:t>
            </a:r>
            <a:endParaRPr lang="en-US" altLang="ja-JP" sz="900" b="1" dirty="0">
              <a:effectLst/>
              <a:latin typeface="Century" panose="02040604050505020304" pitchFamily="18" charset="0"/>
              <a:ea typeface="ＭＳ 明朝" panose="02020609040205080304" pitchFamily="17" charset="-128"/>
            </a:endParaRPr>
          </a:p>
          <a:p>
            <a:pPr marL="150495" indent="-150495" algn="just">
              <a:lnSpc>
                <a:spcPts val="1000"/>
              </a:lnSpc>
            </a:pPr>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軽くする。</a:t>
            </a:r>
            <a:endParaRPr lang="ja-JP" altLang="ja-JP" sz="900" b="1" dirty="0">
              <a:effectLst/>
              <a:latin typeface="Times New Roman" panose="02020603050405020304" pitchFamily="18" charset="0"/>
              <a:ea typeface="ＭＳ 明朝" panose="02020609040205080304" pitchFamily="17" charset="-128"/>
            </a:endParaRPr>
          </a:p>
          <a:p>
            <a:pPr marL="609600" indent="-609600" algn="just">
              <a:lnSpc>
                <a:spcPts val="1000"/>
              </a:lnSpc>
            </a:pPr>
            <a:r>
              <a:rPr lang="ja-JP" altLang="ja-JP" sz="900" b="1" dirty="0">
                <a:effectLst/>
                <a:latin typeface="Century" panose="02040604050505020304" pitchFamily="18" charset="0"/>
                <a:ea typeface="ＭＳ 明朝" panose="02020609040205080304" pitchFamily="17" charset="-128"/>
              </a:rPr>
              <a:t>（</a:t>
            </a:r>
            <a:r>
              <a:rPr lang="en-US" altLang="ja-JP" sz="900" b="1" dirty="0">
                <a:effectLst/>
                <a:latin typeface="Century" panose="02040604050505020304" pitchFamily="18" charset="0"/>
                <a:ea typeface="ＭＳ 明朝" panose="02020609040205080304" pitchFamily="17" charset="-128"/>
              </a:rPr>
              <a:t>14</a:t>
            </a:r>
            <a:r>
              <a:rPr lang="ja-JP" altLang="ja-JP" sz="900" b="1" dirty="0">
                <a:effectLst/>
                <a:latin typeface="Century" panose="02040604050505020304" pitchFamily="18" charset="0"/>
                <a:ea typeface="ＭＳ 明朝" panose="02020609040205080304" pitchFamily="17" charset="-128"/>
              </a:rPr>
              <a:t>）県連の「会報」を活用する。会員や地域の人々と交流の輪を深める</a:t>
            </a:r>
            <a:r>
              <a:rPr lang="ja-JP" altLang="en-US" sz="900" b="1" dirty="0">
                <a:effectLst/>
                <a:latin typeface="Century" panose="02040604050505020304" pitchFamily="18" charset="0"/>
                <a:ea typeface="ＭＳ 明朝" panose="02020609040205080304" pitchFamily="17" charset="-128"/>
              </a:rPr>
              <a:t>る</a:t>
            </a:r>
            <a:endParaRPr lang="en-US" altLang="ja-JP" sz="900" b="1" dirty="0">
              <a:effectLst/>
              <a:latin typeface="Century" panose="02040604050505020304" pitchFamily="18" charset="0"/>
              <a:ea typeface="ＭＳ 明朝" panose="02020609040205080304" pitchFamily="17" charset="-128"/>
            </a:endParaRPr>
          </a:p>
          <a:p>
            <a:pPr marL="609600" indent="-609600" algn="just">
              <a:lnSpc>
                <a:spcPts val="1000"/>
              </a:lnSpc>
            </a:pPr>
            <a:r>
              <a:rPr lang="ja-JP" altLang="en-US" sz="900" b="1" dirty="0">
                <a:latin typeface="Century" panose="02040604050505020304" pitchFamily="18" charset="0"/>
                <a:ea typeface="ＭＳ 明朝" panose="02020609040205080304" pitchFamily="17" charset="-128"/>
              </a:rPr>
              <a:t>　　　</a:t>
            </a:r>
            <a:r>
              <a:rPr lang="ja-JP" altLang="en-US" sz="900" b="1" dirty="0">
                <a:effectLst/>
                <a:latin typeface="Century" panose="02040604050505020304" pitchFamily="18" charset="0"/>
                <a:ea typeface="ＭＳ 明朝" panose="02020609040205080304" pitchFamily="17" charset="-128"/>
              </a:rPr>
              <a:t>た</a:t>
            </a:r>
            <a:r>
              <a:rPr lang="ja-JP" altLang="ja-JP" sz="900" b="1" dirty="0">
                <a:effectLst/>
                <a:latin typeface="Century" panose="02040604050505020304" pitchFamily="18" charset="0"/>
                <a:ea typeface="ＭＳ 明朝" panose="02020609040205080304" pitchFamily="17" charset="-128"/>
              </a:rPr>
              <a:t>めに会報を活用する。</a:t>
            </a:r>
            <a:endParaRPr lang="ja-JP" altLang="ja-JP" sz="900" b="1"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1246682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0B3DED8-9E7E-428D-98E6-49A8F0B6911F}"/>
              </a:ext>
            </a:extLst>
          </p:cNvPr>
          <p:cNvSpPr/>
          <p:nvPr/>
        </p:nvSpPr>
        <p:spPr>
          <a:xfrm>
            <a:off x="541191" y="862754"/>
            <a:ext cx="1495551" cy="5074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558"/>
          </a:p>
        </p:txBody>
      </p:sp>
      <p:sp>
        <p:nvSpPr>
          <p:cNvPr id="2" name="テキスト ボックス 1">
            <a:extLst>
              <a:ext uri="{FF2B5EF4-FFF2-40B4-BE49-F238E27FC236}">
                <a16:creationId xmlns:a16="http://schemas.microsoft.com/office/drawing/2014/main" id="{0218E945-757C-493F-80BA-A71D5BACEA53}"/>
              </a:ext>
            </a:extLst>
          </p:cNvPr>
          <p:cNvSpPr txBox="1"/>
          <p:nvPr/>
        </p:nvSpPr>
        <p:spPr>
          <a:xfrm>
            <a:off x="481876" y="306145"/>
            <a:ext cx="3738877" cy="2329227"/>
          </a:xfrm>
          <a:prstGeom prst="rect">
            <a:avLst/>
          </a:prstGeom>
          <a:noFill/>
        </p:spPr>
        <p:txBody>
          <a:bodyPr wrap="square" rtlCol="0">
            <a:spAutoFit/>
          </a:bodyPr>
          <a:lstStyle/>
          <a:p>
            <a:r>
              <a:rPr lang="ja-JP" altLang="en-US" sz="1500" dirty="0">
                <a:latin typeface="HGP創英角ﾎﾟｯﾌﾟ体" panose="040B0A00000000000000" pitchFamily="50" charset="-128"/>
                <a:ea typeface="HGP創英角ﾎﾟｯﾌﾟ体" panose="040B0A00000000000000" pitchFamily="50" charset="-128"/>
              </a:rPr>
              <a:t>　　</a:t>
            </a:r>
            <a:r>
              <a:rPr lang="ja-JP" altLang="en-US" sz="1731" dirty="0">
                <a:latin typeface="HGP創英角ﾎﾟｯﾌﾟ体" panose="040B0A00000000000000" pitchFamily="50" charset="-128"/>
                <a:ea typeface="HGP創英角ﾎﾟｯﾌﾟ体" panose="040B0A00000000000000" pitchFamily="50" charset="-128"/>
              </a:rPr>
              <a:t> 和４年度　年金が下がる　 </a:t>
            </a:r>
            <a:r>
              <a:rPr lang="en-US" altLang="ja-JP" sz="1050" dirty="0">
                <a:latin typeface="HGP創英角ﾎﾟｯﾌﾟ体" panose="040B0A00000000000000" pitchFamily="50" charset="-128"/>
                <a:ea typeface="HGP創英角ﾎﾟｯﾌﾟ体" panose="040B0A00000000000000" pitchFamily="50" charset="-128"/>
              </a:rPr>
              <a:t>0,4</a:t>
            </a:r>
            <a:r>
              <a:rPr lang="ja-JP" altLang="en-US" sz="1050" dirty="0">
                <a:latin typeface="HGP創英角ﾎﾟｯﾌﾟ体" panose="040B0A00000000000000" pitchFamily="50" charset="-128"/>
                <a:ea typeface="HGP創英角ﾎﾟｯﾌﾟ体" panose="040B0A00000000000000" pitchFamily="50" charset="-128"/>
              </a:rPr>
              <a:t>％減額</a:t>
            </a:r>
            <a:r>
              <a:rPr lang="ja-JP" altLang="en-US" sz="1500" dirty="0">
                <a:latin typeface="HGP創英角ﾎﾟｯﾌﾟ体" panose="040B0A00000000000000" pitchFamily="50" charset="-128"/>
                <a:ea typeface="HGP創英角ﾎﾟｯﾌﾟ体" panose="040B0A00000000000000" pitchFamily="50" charset="-128"/>
              </a:rPr>
              <a:t>　</a:t>
            </a:r>
            <a:endParaRPr lang="en-US" altLang="ja-JP" sz="750" dirty="0">
              <a:solidFill>
                <a:srgbClr val="0A0A03"/>
              </a:solidFill>
              <a:latin typeface="HGP創英角ﾎﾟｯﾌﾟ体" panose="040B0A00000000000000" pitchFamily="50" charset="-128"/>
              <a:ea typeface="HGP創英角ﾎﾟｯﾌﾟ体" panose="040B0A00000000000000" pitchFamily="50" charset="-128"/>
            </a:endParaRP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　</a:t>
            </a:r>
            <a:endParaRPr lang="en-US" altLang="ja-JP" sz="750" dirty="0">
              <a:solidFill>
                <a:srgbClr val="333333"/>
              </a:solidFill>
              <a:latin typeface="HGP創英角ﾎﾟｯﾌﾟ体" panose="040B0A00000000000000" pitchFamily="50" charset="-128"/>
              <a:ea typeface="HGP創英角ﾎﾟｯﾌﾟ体" panose="040B0A00000000000000" pitchFamily="50" charset="-128"/>
            </a:endParaRP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厚生労働省　　１月</a:t>
            </a:r>
            <a:r>
              <a:rPr lang="en-US" altLang="ja-JP" sz="750" dirty="0">
                <a:solidFill>
                  <a:srgbClr val="333333"/>
                </a:solidFill>
                <a:latin typeface="HGP創英角ﾎﾟｯﾌﾟ体" panose="040B0A00000000000000" pitchFamily="50" charset="-128"/>
                <a:ea typeface="HGP創英角ﾎﾟｯﾌﾟ体" panose="040B0A00000000000000" pitchFamily="50" charset="-128"/>
              </a:rPr>
              <a:t>21</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日　発表　　　　         </a:t>
            </a:r>
            <a:r>
              <a:rPr lang="ja-JP" altLang="en-US" sz="865" dirty="0">
                <a:solidFill>
                  <a:srgbClr val="FF0000"/>
                </a:solidFill>
                <a:latin typeface="HGP創英角ﾎﾟｯﾌﾟ体" panose="040B0A00000000000000" pitchFamily="50" charset="-128"/>
                <a:ea typeface="HGP創英角ﾎﾟｯﾌﾟ体" panose="040B0A00000000000000" pitchFamily="50" charset="-128"/>
              </a:rPr>
              <a:t>なぜ　下げるのか</a:t>
            </a:r>
            <a:r>
              <a:rPr lang="en-US" altLang="ja-JP" sz="865" dirty="0">
                <a:solidFill>
                  <a:srgbClr val="FF0000"/>
                </a:solidFill>
                <a:latin typeface="HGP創英角ﾎﾟｯﾌﾟ体" panose="040B0A00000000000000" pitchFamily="50" charset="-128"/>
                <a:ea typeface="HGP創英角ﾎﾟｯﾌﾟ体" panose="040B0A00000000000000" pitchFamily="50" charset="-128"/>
              </a:rPr>
              <a:t>‼</a:t>
            </a: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　</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  物価変動率・・▲</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0,2</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    </a:t>
            </a:r>
            <a:endParaRPr lang="en-US" altLang="ja-JP" sz="865" dirty="0">
              <a:solidFill>
                <a:srgbClr val="333333"/>
              </a:solidFill>
              <a:latin typeface="HGP創英角ﾎﾟｯﾌﾟ体" panose="040B0A00000000000000" pitchFamily="50" charset="-128"/>
              <a:ea typeface="HGP創英角ﾎﾟｯﾌﾟ体" panose="040B0A00000000000000" pitchFamily="50" charset="-128"/>
            </a:endParaRPr>
          </a:p>
          <a:p>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  </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  賃金変動率・・▲</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0,4</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            年金を決定する指標は、      </a:t>
            </a:r>
            <a:r>
              <a:rPr lang="ja-JP" altLang="en-US" sz="865" dirty="0">
                <a:solidFill>
                  <a:srgbClr val="FF0000"/>
                </a:solidFill>
                <a:latin typeface="HGP創英角ﾎﾟｯﾌﾟ体" panose="040B0A00000000000000" pitchFamily="50" charset="-128"/>
                <a:ea typeface="HGP創英角ﾎﾟｯﾌﾟ体" panose="040B0A00000000000000" pitchFamily="50" charset="-128"/>
              </a:rPr>
              <a:t>賃金　</a:t>
            </a:r>
            <a:endParaRPr lang="en-US" altLang="ja-JP" sz="865" dirty="0">
              <a:solidFill>
                <a:srgbClr val="333333"/>
              </a:solidFill>
              <a:latin typeface="HGP創英角ﾎﾟｯﾌﾟ体" panose="040B0A00000000000000" pitchFamily="50" charset="-128"/>
              <a:ea typeface="HGP創英角ﾎﾟｯﾌﾟ体" panose="040B0A00000000000000" pitchFamily="50" charset="-128"/>
            </a:endParaRPr>
          </a:p>
          <a:p>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  </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  マクロ</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経済・・</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0,3</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                ▲</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0,4</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　マイナス　     </a:t>
            </a:r>
            <a:r>
              <a:rPr lang="en-US" altLang="ja-JP" sz="865" dirty="0">
                <a:solidFill>
                  <a:srgbClr val="FF0000"/>
                </a:solidFill>
                <a:latin typeface="HGP創英角ﾎﾟｯﾌﾟ体" panose="040B0A00000000000000" pitchFamily="50" charset="-128"/>
                <a:ea typeface="HGP創英角ﾎﾟｯﾌﾟ体" panose="040B0A00000000000000" pitchFamily="50" charset="-128"/>
              </a:rPr>
              <a:t>0,4% </a:t>
            </a:r>
            <a:r>
              <a:rPr lang="ja-JP" altLang="en-US" sz="865" dirty="0">
                <a:solidFill>
                  <a:srgbClr val="FF0000"/>
                </a:solidFill>
                <a:latin typeface="HGP創英角ﾎﾟｯﾌﾟ体" panose="040B0A00000000000000" pitchFamily="50" charset="-128"/>
                <a:ea typeface="HGP創英角ﾎﾟｯﾌﾟ体" panose="040B0A00000000000000" pitchFamily="50" charset="-128"/>
              </a:rPr>
              <a:t>減額　</a:t>
            </a:r>
            <a:r>
              <a:rPr lang="ja-JP" altLang="en-US" sz="865" dirty="0">
                <a:latin typeface="HGP創英角ﾎﾟｯﾌﾟ体" panose="040B0A00000000000000" pitchFamily="50" charset="-128"/>
                <a:ea typeface="HGP創英角ﾎﾟｯﾌﾟ体" panose="040B0A00000000000000" pitchFamily="50" charset="-128"/>
              </a:rPr>
              <a:t>　</a:t>
            </a:r>
            <a:endParaRPr lang="en-US" altLang="ja-JP" sz="865" dirty="0">
              <a:solidFill>
                <a:srgbClr val="333333"/>
              </a:solidFill>
              <a:latin typeface="HGP創英角ﾎﾟｯﾌﾟ体" panose="040B0A00000000000000" pitchFamily="50" charset="-128"/>
              <a:ea typeface="HGP創英角ﾎﾟｯﾌﾟ体" panose="040B0A00000000000000" pitchFamily="50" charset="-128"/>
            </a:endParaRPr>
          </a:p>
          <a:p>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  </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  累積加算・・・・</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0</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                   </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保険料は、</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18,3%</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に上限に達する</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           </a:t>
            </a:r>
            <a:r>
              <a:rPr lang="ja-JP" altLang="en-US" sz="865" dirty="0">
                <a:solidFill>
                  <a:srgbClr val="FF0000"/>
                </a:solidFill>
                <a:latin typeface="HGP創英角ﾎﾟｯﾌﾟ体" panose="040B0A00000000000000" pitchFamily="50" charset="-128"/>
                <a:ea typeface="HGP創英角ﾎﾟｯﾌﾟ体" panose="040B0A00000000000000" pitchFamily="50" charset="-128"/>
              </a:rPr>
              <a:t>　</a:t>
            </a:r>
            <a:r>
              <a:rPr lang="ja-JP" altLang="en-US" sz="865" dirty="0">
                <a:latin typeface="HGP創英角ﾎﾟｯﾌﾟ体" panose="040B0A00000000000000" pitchFamily="50" charset="-128"/>
                <a:ea typeface="HGP創英角ﾎﾟｯﾌﾟ体" panose="040B0A00000000000000" pitchFamily="50" charset="-128"/>
              </a:rPr>
              <a:t>　</a:t>
            </a:r>
            <a:endParaRPr lang="en-US" altLang="ja-JP" sz="865" dirty="0">
              <a:latin typeface="HGP創英角ﾎﾟｯﾌﾟ体" panose="040B0A00000000000000" pitchFamily="50" charset="-128"/>
              <a:ea typeface="HGP創英角ﾎﾟｯﾌﾟ体" panose="040B0A00000000000000" pitchFamily="50" charset="-128"/>
            </a:endParaRP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　　</a:t>
            </a:r>
            <a:endParaRPr lang="en-US" altLang="ja-JP" sz="750" dirty="0">
              <a:solidFill>
                <a:srgbClr val="333333"/>
              </a:solidFill>
              <a:latin typeface="HGP創英角ﾎﾟｯﾌﾟ体" panose="040B0A00000000000000" pitchFamily="50" charset="-128"/>
              <a:ea typeface="HGP創英角ﾎﾟｯﾌﾟ体" panose="040B0A00000000000000" pitchFamily="50" charset="-128"/>
            </a:endParaRP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　　１，今年の年金は、（</a:t>
            </a:r>
            <a:r>
              <a:rPr lang="en-US" altLang="ja-JP" sz="750" dirty="0">
                <a:solidFill>
                  <a:srgbClr val="333333"/>
                </a:solidFill>
                <a:latin typeface="HGP創英角ﾎﾟｯﾌﾟ体" panose="040B0A00000000000000" pitchFamily="50" charset="-128"/>
                <a:ea typeface="HGP創英角ﾎﾟｯﾌﾟ体" panose="040B0A00000000000000" pitchFamily="50" charset="-128"/>
              </a:rPr>
              <a:t>0,4</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％）の減額。        昨年度は、（０</a:t>
            </a:r>
            <a:r>
              <a:rPr lang="en-US" altLang="ja-JP" sz="750" dirty="0">
                <a:solidFill>
                  <a:srgbClr val="333333"/>
                </a:solidFill>
                <a:latin typeface="HGP創英角ﾎﾟｯﾌﾟ体" panose="040B0A00000000000000" pitchFamily="50" charset="-128"/>
                <a:ea typeface="HGP創英角ﾎﾟｯﾌﾟ体" panose="040B0A00000000000000" pitchFamily="50" charset="-128"/>
              </a:rPr>
              <a:t>,1%</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）減額。　２年連続。</a:t>
            </a:r>
            <a:endParaRPr lang="en-US" altLang="ja-JP" sz="750" dirty="0">
              <a:solidFill>
                <a:srgbClr val="333333"/>
              </a:solidFill>
              <a:latin typeface="HGP創英角ﾎﾟｯﾌﾟ体" panose="040B0A00000000000000" pitchFamily="50" charset="-128"/>
              <a:ea typeface="HGP創英角ﾎﾟｯﾌﾟ体" panose="040B0A00000000000000" pitchFamily="50" charset="-128"/>
            </a:endParaRP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　　２，減額の理由の１は、現役世代の</a:t>
            </a:r>
            <a:r>
              <a:rPr lang="ja-JP" altLang="en-US" sz="750" dirty="0">
                <a:solidFill>
                  <a:srgbClr val="FF0000"/>
                </a:solidFill>
                <a:latin typeface="HGP創英角ﾎﾟｯﾌﾟ体" panose="040B0A00000000000000" pitchFamily="50" charset="-128"/>
                <a:ea typeface="HGP創英角ﾎﾟｯﾌﾟ体" panose="040B0A00000000000000" pitchFamily="50" charset="-128"/>
              </a:rPr>
              <a:t>賃金</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が下がったから。　     物価は上がっているのに</a:t>
            </a:r>
            <a:endParaRPr lang="en-US" altLang="ja-JP" sz="750" dirty="0">
              <a:solidFill>
                <a:schemeClr val="accent1">
                  <a:lumMod val="75000"/>
                </a:schemeClr>
              </a:solidFill>
              <a:latin typeface="HGP創英角ﾎﾟｯﾌﾟ体" panose="040B0A00000000000000" pitchFamily="50" charset="-128"/>
              <a:ea typeface="HGP創英角ﾎﾟｯﾌﾟ体" panose="040B0A00000000000000" pitchFamily="50" charset="-128"/>
            </a:endParaRP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　　３，減額の理油の２は、現役世代の</a:t>
            </a:r>
            <a:r>
              <a:rPr lang="ja-JP" altLang="en-US" sz="750" dirty="0">
                <a:solidFill>
                  <a:srgbClr val="FF0000"/>
                </a:solidFill>
                <a:latin typeface="HGP創英角ﾎﾟｯﾌﾟ体" panose="040B0A00000000000000" pitchFamily="50" charset="-128"/>
                <a:ea typeface="HGP創英角ﾎﾟｯﾌﾟ体" panose="040B0A00000000000000" pitchFamily="50" charset="-128"/>
              </a:rPr>
              <a:t>保険料</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が減ったため。　　　 保険料</a:t>
            </a:r>
            <a:r>
              <a:rPr lang="ja-JP" altLang="en-US" sz="692" dirty="0">
                <a:solidFill>
                  <a:schemeClr val="accent6">
                    <a:lumMod val="75000"/>
                  </a:schemeClr>
                </a:solidFill>
                <a:latin typeface="HGP創英角ﾎﾟｯﾌﾟ体" panose="040B0A00000000000000" pitchFamily="50" charset="-128"/>
                <a:ea typeface="HGP創英角ﾎﾟｯﾌﾟ体" panose="040B0A00000000000000" pitchFamily="50" charset="-128"/>
              </a:rPr>
              <a:t>１８，３％終了</a:t>
            </a:r>
            <a:r>
              <a:rPr lang="ja-JP" altLang="en-US" sz="675" dirty="0">
                <a:solidFill>
                  <a:srgbClr val="333333"/>
                </a:solidFill>
                <a:latin typeface="HGP創英角ﾎﾟｯﾌﾟ体" panose="040B0A00000000000000" pitchFamily="50" charset="-128"/>
                <a:ea typeface="HGP創英角ﾎﾟｯﾌﾟ体" panose="040B0A00000000000000" pitchFamily="50" charset="-128"/>
              </a:rPr>
              <a:t>　　  </a:t>
            </a:r>
            <a:r>
              <a:rPr lang="ja-JP" altLang="en-US" sz="675" dirty="0">
                <a:solidFill>
                  <a:srgbClr val="00B050"/>
                </a:solidFill>
                <a:latin typeface="HGP創英角ﾎﾟｯﾌﾟ体" panose="040B0A00000000000000" pitchFamily="50" charset="-128"/>
                <a:ea typeface="HGP創英角ﾎﾟｯﾌﾟ体" panose="040B0A00000000000000" pitchFamily="50" charset="-128"/>
              </a:rPr>
              <a:t>    </a:t>
            </a:r>
            <a:endParaRPr lang="en-US" altLang="ja-JP" sz="675" dirty="0">
              <a:solidFill>
                <a:srgbClr val="00B050"/>
              </a:solidFill>
              <a:latin typeface="HGP創英角ﾎﾟｯﾌﾟ体" panose="040B0A00000000000000" pitchFamily="50" charset="-128"/>
              <a:ea typeface="HGP創英角ﾎﾟｯﾌﾟ体" panose="040B0A00000000000000" pitchFamily="50" charset="-128"/>
            </a:endParaRP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　　４，自営業や専業主婦の年金は、</a:t>
            </a:r>
            <a:r>
              <a:rPr lang="ja-JP" altLang="en-US" sz="675" dirty="0">
                <a:solidFill>
                  <a:srgbClr val="333333"/>
                </a:solidFill>
                <a:latin typeface="HGP創英角ﾎﾟｯﾌﾟ体" panose="040B0A00000000000000" pitchFamily="50" charset="-128"/>
                <a:ea typeface="HGP創英角ﾎﾟｯﾌﾟ体" panose="040B0A00000000000000" pitchFamily="50" charset="-128"/>
              </a:rPr>
              <a:t>２６０円の減額</a:t>
            </a:r>
            <a:endParaRPr lang="en-US" altLang="ja-JP" sz="675" dirty="0">
              <a:solidFill>
                <a:srgbClr val="333333"/>
              </a:solidFill>
              <a:latin typeface="HGP創英角ﾎﾟｯﾌﾟ体" panose="040B0A00000000000000" pitchFamily="50" charset="-128"/>
              <a:ea typeface="HGP創英角ﾎﾟｯﾌﾟ体" panose="040B0A00000000000000" pitchFamily="50" charset="-128"/>
            </a:endParaRP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　　５，退公連会員の年金は、およそ、</a:t>
            </a:r>
            <a:r>
              <a:rPr lang="en-US" altLang="ja-JP" sz="750" dirty="0">
                <a:solidFill>
                  <a:srgbClr val="333333"/>
                </a:solidFill>
                <a:latin typeface="HGP創英角ﾎﾟｯﾌﾟ体" panose="040B0A00000000000000" pitchFamily="50" charset="-128"/>
                <a:ea typeface="HGP創英角ﾎﾟｯﾌﾟ体" panose="040B0A00000000000000" pitchFamily="50" charset="-128"/>
              </a:rPr>
              <a:t>903</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円程度の減額。</a:t>
            </a:r>
            <a:endParaRPr lang="en-US" altLang="ja-JP" sz="750" dirty="0">
              <a:solidFill>
                <a:srgbClr val="333333"/>
              </a:solidFill>
              <a:latin typeface="HGP創英角ﾎﾟｯﾌﾟ体" panose="040B0A00000000000000" pitchFamily="50" charset="-128"/>
              <a:ea typeface="HGP創英角ﾎﾟｯﾌﾟ体" panose="040B0A00000000000000" pitchFamily="50" charset="-128"/>
            </a:endParaRPr>
          </a:p>
          <a:p>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　　</a:t>
            </a:r>
            <a:r>
              <a:rPr lang="en-US" altLang="ja-JP" sz="750" dirty="0">
                <a:solidFill>
                  <a:srgbClr val="333333"/>
                </a:solidFill>
                <a:latin typeface="HGP創英角ﾎﾟｯﾌﾟ体" panose="040B0A00000000000000" pitchFamily="50" charset="-128"/>
                <a:ea typeface="HGP創英角ﾎﾟｯﾌﾟ体" panose="040B0A00000000000000" pitchFamily="50" charset="-128"/>
              </a:rPr>
              <a:t>※</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、保険料は、</a:t>
            </a:r>
            <a:r>
              <a:rPr lang="en-US" altLang="ja-JP" sz="750" dirty="0">
                <a:solidFill>
                  <a:srgbClr val="333333"/>
                </a:solidFill>
                <a:latin typeface="HGP創英角ﾎﾟｯﾌﾟ体" panose="040B0A00000000000000" pitchFamily="50" charset="-128"/>
                <a:ea typeface="HGP創英角ﾎﾟｯﾌﾟ体" panose="040B0A00000000000000" pitchFamily="50" charset="-128"/>
              </a:rPr>
              <a:t>38</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兆</a:t>
            </a:r>
            <a:r>
              <a:rPr lang="en-US" altLang="ja-JP" sz="750" dirty="0">
                <a:solidFill>
                  <a:srgbClr val="333333"/>
                </a:solidFill>
                <a:latin typeface="HGP創英角ﾎﾟｯﾌﾟ体" panose="040B0A00000000000000" pitchFamily="50" charset="-128"/>
                <a:ea typeface="HGP創英角ﾎﾟｯﾌﾟ体" panose="040B0A00000000000000" pitchFamily="50" charset="-128"/>
              </a:rPr>
              <a:t>4000</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億円 今年度は，４０</a:t>
            </a:r>
            <a:r>
              <a:rPr lang="en-US" altLang="ja-JP" sz="750" dirty="0">
                <a:solidFill>
                  <a:srgbClr val="333333"/>
                </a:solidFill>
                <a:latin typeface="HGP創英角ﾎﾟｯﾌﾟ体" panose="040B0A00000000000000" pitchFamily="50" charset="-128"/>
                <a:ea typeface="HGP創英角ﾎﾟｯﾌﾟ体" panose="040B0A00000000000000" pitchFamily="50" charset="-128"/>
              </a:rPr>
              <a:t>00</a:t>
            </a:r>
            <a:r>
              <a:rPr lang="ja-JP" altLang="en-US" sz="750" dirty="0">
                <a:solidFill>
                  <a:srgbClr val="333333"/>
                </a:solidFill>
                <a:latin typeface="HGP創英角ﾎﾟｯﾌﾟ体" panose="040B0A00000000000000" pitchFamily="50" charset="-128"/>
                <a:ea typeface="HGP創英角ﾎﾟｯﾌﾟ体" panose="040B0A00000000000000" pitchFamily="50" charset="-128"/>
              </a:rPr>
              <a:t>億円マイナスなのか？</a:t>
            </a:r>
            <a:endParaRPr lang="en-US" altLang="ja-JP" sz="750" dirty="0">
              <a:solidFill>
                <a:srgbClr val="333333"/>
              </a:solidFill>
              <a:latin typeface="HGP創英角ﾎﾟｯﾌﾟ体" panose="040B0A00000000000000" pitchFamily="50" charset="-128"/>
              <a:ea typeface="HGP創英角ﾎﾟｯﾌﾟ体" panose="040B0A00000000000000" pitchFamily="50" charset="-128"/>
            </a:endParaRPr>
          </a:p>
          <a:p>
            <a:endParaRPr lang="en-US" altLang="zh-TW" sz="750" dirty="0">
              <a:solidFill>
                <a:srgbClr val="000000"/>
              </a:solidFill>
              <a:latin typeface="HGS創英角ﾎﾟｯﾌﾟ体" panose="040B0A00000000000000" pitchFamily="50" charset="-128"/>
              <a:ea typeface="HGS創英角ﾎﾟｯﾌﾟ体" panose="040B0A00000000000000" pitchFamily="50" charset="-128"/>
            </a:endParaRPr>
          </a:p>
          <a:p>
            <a:r>
              <a:rPr lang="ja-JP" altLang="en-US" sz="865" dirty="0">
                <a:solidFill>
                  <a:srgbClr val="FF0000"/>
                </a:solidFill>
                <a:latin typeface="HGP創英角ﾎﾟｯﾌﾟ体" panose="040B0A00000000000000" pitchFamily="50" charset="-128"/>
                <a:ea typeface="HGP創英角ﾎﾟｯﾌﾟ体" panose="040B0A00000000000000" pitchFamily="50" charset="-128"/>
              </a:rPr>
              <a:t>○</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賃金は１９９０年</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バブル期</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から、</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30</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年間</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上がっていない。世界で　</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23</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位。　　</a:t>
            </a:r>
            <a:endParaRPr lang="en-US" altLang="ja-JP" sz="865" dirty="0">
              <a:solidFill>
                <a:srgbClr val="333333"/>
              </a:solidFill>
              <a:latin typeface="HGP創英角ﾎﾟｯﾌﾟ体" panose="040B0A00000000000000" pitchFamily="50" charset="-128"/>
              <a:ea typeface="HGP創英角ﾎﾟｯﾌﾟ体" panose="040B0A00000000000000" pitchFamily="50" charset="-128"/>
            </a:endParaRPr>
          </a:p>
          <a:p>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　　  日本より低賃金であった韓国は、年間約</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38</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万円高い。</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(20</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位</a:t>
            </a:r>
            <a:r>
              <a:rPr lang="en-US" altLang="ja-JP" sz="865" dirty="0">
                <a:solidFill>
                  <a:srgbClr val="333333"/>
                </a:solidFill>
                <a:latin typeface="HGP創英角ﾎﾟｯﾌﾟ体" panose="040B0A00000000000000" pitchFamily="50" charset="-128"/>
                <a:ea typeface="HGP創英角ﾎﾟｯﾌﾟ体" panose="040B0A00000000000000" pitchFamily="50" charset="-128"/>
              </a:rPr>
              <a:t>).</a:t>
            </a:r>
            <a:r>
              <a:rPr lang="ja-JP" altLang="en-US" sz="865" dirty="0">
                <a:solidFill>
                  <a:srgbClr val="333333"/>
                </a:solidFill>
                <a:latin typeface="HGP創英角ﾎﾟｯﾌﾟ体" panose="040B0A00000000000000" pitchFamily="50" charset="-128"/>
                <a:ea typeface="HGP創英角ﾎﾟｯﾌﾟ体" panose="040B0A00000000000000" pitchFamily="50" charset="-128"/>
              </a:rPr>
              <a:t>である。</a:t>
            </a:r>
            <a:endParaRPr lang="en-US" altLang="ja-JP" sz="865" dirty="0">
              <a:solidFill>
                <a:srgbClr val="333333"/>
              </a:solidFill>
              <a:latin typeface="HGP創英角ﾎﾟｯﾌﾟ体" panose="040B0A00000000000000" pitchFamily="50" charset="-128"/>
              <a:ea typeface="HGP創英角ﾎﾟｯﾌﾟ体" panose="040B0A00000000000000" pitchFamily="50" charset="-128"/>
            </a:endParaRPr>
          </a:p>
        </p:txBody>
      </p:sp>
      <p:sp>
        <p:nvSpPr>
          <p:cNvPr id="13" name="テキスト ボックス 12">
            <a:extLst>
              <a:ext uri="{FF2B5EF4-FFF2-40B4-BE49-F238E27FC236}">
                <a16:creationId xmlns:a16="http://schemas.microsoft.com/office/drawing/2014/main" id="{625945E6-561C-4063-A370-805290F74E4D}"/>
              </a:ext>
            </a:extLst>
          </p:cNvPr>
          <p:cNvSpPr txBox="1"/>
          <p:nvPr/>
        </p:nvSpPr>
        <p:spPr>
          <a:xfrm>
            <a:off x="3283034" y="685860"/>
            <a:ext cx="747776" cy="332142"/>
          </a:xfrm>
          <a:prstGeom prst="rect">
            <a:avLst/>
          </a:prstGeom>
          <a:solidFill>
            <a:srgbClr val="FFFF00"/>
          </a:solidFill>
        </p:spPr>
        <p:txBody>
          <a:bodyPr wrap="square" rtlCol="0">
            <a:spAutoFit/>
          </a:bodyPr>
          <a:lstStyle/>
          <a:p>
            <a:r>
              <a:rPr lang="ja-JP" altLang="en-US" sz="779" b="1" dirty="0">
                <a:latin typeface="HGP創英角ﾎﾟｯﾌﾟ体" panose="040B0A00000000000000" pitchFamily="50" charset="-128"/>
                <a:ea typeface="HGP創英角ﾎﾟｯﾌﾟ体" panose="040B0A00000000000000" pitchFamily="50" charset="-128"/>
              </a:rPr>
              <a:t> 賃金変動率</a:t>
            </a:r>
            <a:endParaRPr lang="en-US" altLang="ja-JP" sz="779" b="1" dirty="0">
              <a:latin typeface="HGP創英角ﾎﾟｯﾌﾟ体" panose="040B0A00000000000000" pitchFamily="50" charset="-128"/>
              <a:ea typeface="HGP創英角ﾎﾟｯﾌﾟ体" panose="040B0A00000000000000" pitchFamily="50" charset="-128"/>
            </a:endParaRPr>
          </a:p>
          <a:p>
            <a:r>
              <a:rPr lang="ja-JP" altLang="en-US" sz="779" b="1" dirty="0">
                <a:latin typeface="HGP創英角ﾎﾟｯﾌﾟ体" panose="040B0A00000000000000" pitchFamily="50" charset="-128"/>
                <a:ea typeface="HGP創英角ﾎﾟｯﾌﾟ体" panose="040B0A00000000000000" pitchFamily="50" charset="-128"/>
              </a:rPr>
              <a:t> 物価変動率</a:t>
            </a:r>
          </a:p>
        </p:txBody>
      </p:sp>
    </p:spTree>
    <p:extLst>
      <p:ext uri="{BB962C8B-B14F-4D97-AF65-F5344CB8AC3E}">
        <p14:creationId xmlns:p14="http://schemas.microsoft.com/office/powerpoint/2010/main" val="3371027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C211EED-1EA1-4DC8-A343-583A07E677C3}"/>
              </a:ext>
            </a:extLst>
          </p:cNvPr>
          <p:cNvSpPr txBox="1"/>
          <p:nvPr/>
        </p:nvSpPr>
        <p:spPr>
          <a:xfrm>
            <a:off x="413792" y="180034"/>
            <a:ext cx="3960440" cy="2598853"/>
          </a:xfrm>
          <a:prstGeom prst="rect">
            <a:avLst/>
          </a:prstGeom>
          <a:noFill/>
        </p:spPr>
        <p:txBody>
          <a:bodyPr wrap="square" rtlCol="0">
            <a:spAutoFit/>
          </a:bodyPr>
          <a:lstStyle/>
          <a:p>
            <a:r>
              <a:rPr kumimoji="1" lang="ja-JP" altLang="en-US" sz="1733" dirty="0">
                <a:latin typeface="HGP創英角ﾎﾟｯﾌﾟ体" panose="040B0A00000000000000" pitchFamily="50" charset="-128"/>
                <a:ea typeface="HGP創英角ﾎﾟｯﾌﾟ体" panose="040B0A00000000000000" pitchFamily="50" charset="-128"/>
              </a:rPr>
              <a:t>　生活必需品が値上げ　　</a:t>
            </a:r>
            <a:r>
              <a:rPr kumimoji="1" lang="en-US" altLang="ja-JP" sz="1387" dirty="0">
                <a:latin typeface="HGP創英角ﾎﾟｯﾌﾟ体" panose="040B0A00000000000000" pitchFamily="50" charset="-128"/>
                <a:ea typeface="HGP創英角ﾎﾟｯﾌﾟ体" panose="040B0A00000000000000" pitchFamily="50" charset="-128"/>
              </a:rPr>
              <a:t>2</a:t>
            </a:r>
            <a:r>
              <a:rPr kumimoji="1" lang="ja-JP" altLang="en-US" sz="1213" dirty="0">
                <a:latin typeface="HGP創英角ﾎﾟｯﾌﾟ体" panose="040B0A00000000000000" pitchFamily="50" charset="-128"/>
                <a:ea typeface="HGP創英角ﾎﾟｯﾌﾟ体" panose="040B0A00000000000000" pitchFamily="50" charset="-128"/>
              </a:rPr>
              <a:t>月から</a:t>
            </a:r>
            <a:endParaRPr kumimoji="1" lang="en-US" altLang="ja-JP" sz="1213" dirty="0">
              <a:latin typeface="HGP創英角ﾎﾟｯﾌﾟ体" panose="040B0A00000000000000" pitchFamily="50" charset="-128"/>
              <a:ea typeface="HGP創英角ﾎﾟｯﾌﾟ体" panose="040B0A00000000000000" pitchFamily="50" charset="-128"/>
            </a:endParaRPr>
          </a:p>
          <a:p>
            <a:endParaRPr lang="en-US" altLang="ja-JP" sz="1213" dirty="0">
              <a:latin typeface="HGP創英角ﾎﾟｯﾌﾟ体" panose="040B0A00000000000000" pitchFamily="50" charset="-128"/>
              <a:ea typeface="HGP創英角ﾎﾟｯﾌﾟ体" panose="040B0A00000000000000" pitchFamily="50" charset="-128"/>
            </a:endParaRPr>
          </a:p>
          <a:p>
            <a:r>
              <a:rPr kumimoji="1" lang="ja-JP" altLang="en-US" sz="1213" dirty="0">
                <a:latin typeface="HGP創英角ﾎﾟｯﾌﾟ体" panose="040B0A00000000000000" pitchFamily="50" charset="-128"/>
                <a:ea typeface="HGP創英角ﾎﾟｯﾌﾟ体" panose="040B0A00000000000000" pitchFamily="50" charset="-128"/>
              </a:rPr>
              <a:t>光熱　　　電気　　ガス　　　水道　　　</a:t>
            </a:r>
            <a:endParaRPr kumimoji="1" lang="en-US" altLang="ja-JP" sz="1213" dirty="0">
              <a:latin typeface="HGP創英角ﾎﾟｯﾌﾟ体" panose="040B0A00000000000000" pitchFamily="50" charset="-128"/>
              <a:ea typeface="HGP創英角ﾎﾟｯﾌﾟ体" panose="040B0A00000000000000" pitchFamily="50" charset="-128"/>
            </a:endParaRPr>
          </a:p>
          <a:p>
            <a:r>
              <a:rPr kumimoji="1" lang="ja-JP" altLang="en-US" sz="1213" dirty="0">
                <a:latin typeface="HGP創英角ﾎﾟｯﾌﾟ体" panose="040B0A00000000000000" pitchFamily="50" charset="-128"/>
                <a:ea typeface="HGP創英角ﾎﾟｯﾌﾟ体" panose="040B0A00000000000000" pitchFamily="50" charset="-128"/>
              </a:rPr>
              <a:t>食料　　　醤油　　マヨネーズ　　パスタ　　うどん</a:t>
            </a:r>
            <a:endParaRPr kumimoji="1"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バター　ハム　　パン　ソーセージ</a:t>
            </a:r>
            <a:endParaRPr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生活　  　ティッシュ　　新聞　　クリーニング　</a:t>
            </a:r>
            <a:r>
              <a:rPr lang="ja-JP" altLang="en-US" sz="1213" dirty="0">
                <a:solidFill>
                  <a:srgbClr val="FF0000"/>
                </a:solidFill>
                <a:latin typeface="HGP創英角ﾎﾟｯﾌﾟ体" panose="040B0A00000000000000" pitchFamily="50" charset="-128"/>
                <a:ea typeface="HGP創英角ﾎﾟｯﾌﾟ体" panose="040B0A00000000000000" pitchFamily="50" charset="-128"/>
              </a:rPr>
              <a:t>小麦</a:t>
            </a:r>
            <a:endParaRPr lang="en-US" altLang="ja-JP" sz="1213" dirty="0">
              <a:solidFill>
                <a:srgbClr val="FF0000"/>
              </a:solidFill>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燃料　　　原油　ガソリン　灯油</a:t>
            </a:r>
            <a:endParaRPr lang="en-US" altLang="ja-JP" sz="1213" dirty="0">
              <a:latin typeface="HGP創英角ﾎﾟｯﾌﾟ体" panose="040B0A00000000000000" pitchFamily="50" charset="-128"/>
              <a:ea typeface="HGP創英角ﾎﾟｯﾌﾟ体" panose="040B0A00000000000000" pitchFamily="50" charset="-128"/>
            </a:endParaRPr>
          </a:p>
          <a:p>
            <a:endParaRPr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値上げの理由　　</a:t>
            </a:r>
            <a:endParaRPr lang="en-US" altLang="ja-JP" sz="1040" dirty="0">
              <a:solidFill>
                <a:srgbClr val="FF0000"/>
              </a:solidFill>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１、原油の値上がり　</a:t>
            </a:r>
            <a:r>
              <a:rPr lang="ja-JP" altLang="en-US" sz="867" dirty="0">
                <a:latin typeface="HGP創英角ﾎﾟｯﾌﾟ体" panose="040B0A00000000000000" pitchFamily="50" charset="-128"/>
                <a:ea typeface="HGP創英角ﾎﾟｯﾌﾟ体" panose="040B0A00000000000000" pitchFamily="50" charset="-128"/>
              </a:rPr>
              <a:t>　</a:t>
            </a:r>
            <a:r>
              <a:rPr lang="ja-JP" altLang="en-US" sz="867" dirty="0">
                <a:solidFill>
                  <a:srgbClr val="FF0000"/>
                </a:solidFill>
                <a:latin typeface="HGP創英角ﾎﾟｯﾌﾟ体" panose="040B0A00000000000000" pitchFamily="50" charset="-128"/>
                <a:ea typeface="HGP創英角ﾎﾟｯﾌﾟ体" panose="040B0A00000000000000" pitchFamily="50" charset="-128"/>
              </a:rPr>
              <a:t>トリガー条項発動せず</a:t>
            </a:r>
            <a:r>
              <a:rPr lang="ja-JP" altLang="en-US" sz="867" dirty="0">
                <a:latin typeface="HGP創英角ﾎﾟｯﾌﾟ体" panose="040B0A00000000000000" pitchFamily="50" charset="-128"/>
                <a:ea typeface="HGP創英角ﾎﾟｯﾌﾟ体" panose="040B0A00000000000000" pitchFamily="50" charset="-128"/>
              </a:rPr>
              <a:t>　　　　　　発動</a:t>
            </a:r>
            <a:endParaRPr lang="en-US" altLang="ja-JP" sz="867"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２，円安・・・・輸入価格が高い　</a:t>
            </a:r>
            <a:endParaRPr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３，世界は、インフレの流れである</a:t>
            </a:r>
            <a:endParaRPr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a:t>
            </a:r>
            <a:r>
              <a:rPr lang="en-US" altLang="ja-JP" sz="1213" dirty="0">
                <a:latin typeface="HGP創英角ﾎﾟｯﾌﾟ体" panose="040B0A00000000000000" pitchFamily="50" charset="-128"/>
                <a:ea typeface="HGP創英角ﾎﾟｯﾌﾟ体" panose="040B0A00000000000000" pitchFamily="50" charset="-128"/>
              </a:rPr>
              <a:t>4</a:t>
            </a:r>
            <a:r>
              <a:rPr lang="ja-JP" altLang="en-US" sz="1213" dirty="0">
                <a:latin typeface="HGP創英角ﾎﾟｯﾌﾟ体" panose="040B0A00000000000000" pitchFamily="50" charset="-128"/>
                <a:ea typeface="HGP創英角ﾎﾟｯﾌﾟ体" panose="040B0A00000000000000" pitchFamily="50" charset="-128"/>
              </a:rPr>
              <a:t>．コロナ禍で生産が間に合わない　　</a:t>
            </a:r>
            <a:r>
              <a:rPr kumimoji="1" lang="ja-JP" altLang="en-US" sz="1213" dirty="0">
                <a:latin typeface="HGP創英角ﾎﾟｯﾌﾟ体" panose="040B0A00000000000000" pitchFamily="50" charset="-128"/>
                <a:ea typeface="HGP創英角ﾎﾟｯﾌﾟ体" panose="040B0A00000000000000" pitchFamily="50" charset="-128"/>
              </a:rPr>
              <a:t>　　</a:t>
            </a:r>
          </a:p>
        </p:txBody>
      </p:sp>
      <p:pic>
        <p:nvPicPr>
          <p:cNvPr id="3074" name="Picture 2" descr="食品値上げ家計にズシリ サラダ油やパスタ、原料高騰で: 日本 ...">
            <a:extLst>
              <a:ext uri="{FF2B5EF4-FFF2-40B4-BE49-F238E27FC236}">
                <a16:creationId xmlns:a16="http://schemas.microsoft.com/office/drawing/2014/main" id="{714C6846-85E5-4812-A9B9-6C643CF12AC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6956" y="1485900"/>
            <a:ext cx="1278703" cy="55373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水彩イラスト　梅おろしうどん　 78630718">
            <a:extLst>
              <a:ext uri="{FF2B5EF4-FFF2-40B4-BE49-F238E27FC236}">
                <a16:creationId xmlns:a16="http://schemas.microsoft.com/office/drawing/2014/main" id="{98FEBD8B-C6B3-4C74-AF77-49A972B9924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6082" y="584457"/>
            <a:ext cx="551021" cy="363253"/>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descr="ガソリンスタンドの給油機のイラスト。セルフ方式のガソリンスタンドのイメージ。">
            <a:extLst>
              <a:ext uri="{FF2B5EF4-FFF2-40B4-BE49-F238E27FC236}">
                <a16:creationId xmlns:a16="http://schemas.microsoft.com/office/drawing/2014/main" id="{F5CCD167-4040-4BBA-A0CF-BC49F3638AF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7824" y="2126628"/>
            <a:ext cx="723016" cy="752121"/>
          </a:xfrm>
          <a:prstGeom prst="rect">
            <a:avLst/>
          </a:prstGeom>
          <a:noFill/>
          <a:ln>
            <a:noFill/>
          </a:ln>
        </p:spPr>
      </p:pic>
      <p:cxnSp>
        <p:nvCxnSpPr>
          <p:cNvPr id="7" name="直線矢印コネクタ 6">
            <a:extLst>
              <a:ext uri="{FF2B5EF4-FFF2-40B4-BE49-F238E27FC236}">
                <a16:creationId xmlns:a16="http://schemas.microsoft.com/office/drawing/2014/main" id="{C9DF5883-1549-4651-B4CC-F651ECB93D7C}"/>
              </a:ext>
            </a:extLst>
          </p:cNvPr>
          <p:cNvCxnSpPr/>
          <p:nvPr/>
        </p:nvCxnSpPr>
        <p:spPr>
          <a:xfrm>
            <a:off x="3271769" y="2140474"/>
            <a:ext cx="265217" cy="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 name="テキスト ボックス 4">
            <a:extLst>
              <a:ext uri="{FF2B5EF4-FFF2-40B4-BE49-F238E27FC236}">
                <a16:creationId xmlns:a16="http://schemas.microsoft.com/office/drawing/2014/main" id="{7A87DEC4-26F6-4214-B0D1-2141E54D021A}"/>
              </a:ext>
            </a:extLst>
          </p:cNvPr>
          <p:cNvSpPr txBox="1"/>
          <p:nvPr/>
        </p:nvSpPr>
        <p:spPr>
          <a:xfrm>
            <a:off x="3633276" y="1108479"/>
            <a:ext cx="884971" cy="553998"/>
          </a:xfrm>
          <a:prstGeom prst="rect">
            <a:avLst/>
          </a:prstGeom>
          <a:solidFill>
            <a:srgbClr val="FFFF00"/>
          </a:solidFill>
        </p:spPr>
        <p:txBody>
          <a:bodyPr wrap="square" rtlCol="0">
            <a:spAutoFit/>
          </a:bodyPr>
          <a:lstStyle/>
          <a:p>
            <a:r>
              <a:rPr kumimoji="1" lang="ja-JP" altLang="en-US" sz="1000" dirty="0">
                <a:latin typeface="HGS創英角ﾎﾟｯﾌﾟ体" panose="040B0A00000000000000" pitchFamily="50" charset="-128"/>
                <a:ea typeface="HGS創英角ﾎﾟｯﾌﾟ体" panose="040B0A00000000000000" pitchFamily="50" charset="-128"/>
              </a:rPr>
              <a:t>中国　 </a:t>
            </a:r>
            <a:r>
              <a:rPr kumimoji="1" lang="en-US" altLang="ja-JP" sz="1000" dirty="0">
                <a:latin typeface="HGS創英角ﾎﾟｯﾌﾟ体" panose="040B0A00000000000000" pitchFamily="50" charset="-128"/>
                <a:ea typeface="HGS創英角ﾎﾟｯﾌﾟ体" panose="040B0A00000000000000" pitchFamily="50" charset="-128"/>
              </a:rPr>
              <a:t>13t</a:t>
            </a:r>
          </a:p>
          <a:p>
            <a:r>
              <a:rPr kumimoji="1" lang="ja-JP" altLang="en-US" sz="1000" dirty="0">
                <a:latin typeface="HGS創英角ﾎﾟｯﾌﾟ体" panose="040B0A00000000000000" pitchFamily="50" charset="-128"/>
                <a:ea typeface="HGS創英角ﾎﾟｯﾌﾟ体" panose="040B0A00000000000000" pitchFamily="50" charset="-128"/>
              </a:rPr>
              <a:t>インド </a:t>
            </a:r>
            <a:r>
              <a:rPr kumimoji="1" lang="en-US" altLang="ja-JP" sz="1000" dirty="0">
                <a:latin typeface="HGS創英角ﾎﾟｯﾌﾟ体" panose="040B0A00000000000000" pitchFamily="50" charset="-128"/>
                <a:ea typeface="HGS創英角ﾎﾟｯﾌﾟ体" panose="040B0A00000000000000" pitchFamily="50" charset="-128"/>
              </a:rPr>
              <a:t>10t</a:t>
            </a:r>
          </a:p>
          <a:p>
            <a:r>
              <a:rPr kumimoji="1" lang="ja-JP" altLang="en-US" sz="1000" dirty="0">
                <a:latin typeface="HGS創英角ﾎﾟｯﾌﾟ体" panose="040B0A00000000000000" pitchFamily="50" charset="-128"/>
                <a:ea typeface="HGS創英角ﾎﾟｯﾌﾟ体" panose="040B0A00000000000000" pitchFamily="50" charset="-128"/>
              </a:rPr>
              <a:t>ロシア    </a:t>
            </a:r>
            <a:r>
              <a:rPr kumimoji="1" lang="en-US" altLang="ja-JP" sz="1000" dirty="0">
                <a:latin typeface="HGS創英角ﾎﾟｯﾌﾟ体" panose="040B0A00000000000000" pitchFamily="50" charset="-128"/>
                <a:ea typeface="HGS創英角ﾎﾟｯﾌﾟ体" panose="040B0A00000000000000" pitchFamily="50" charset="-128"/>
              </a:rPr>
              <a:t>8t</a:t>
            </a:r>
            <a:endParaRPr kumimoji="1" lang="ja-JP" altLang="en-US" sz="1000" dirty="0">
              <a:latin typeface="HGS創英角ﾎﾟｯﾌﾟ体" panose="040B0A00000000000000" pitchFamily="50" charset="-128"/>
              <a:ea typeface="HGS創英角ﾎﾟｯﾌﾟ体" panose="040B0A00000000000000" pitchFamily="50" charset="-128"/>
            </a:endParaRPr>
          </a:p>
        </p:txBody>
      </p:sp>
      <p:sp>
        <p:nvSpPr>
          <p:cNvPr id="6" name="テキスト ボックス 5">
            <a:extLst>
              <a:ext uri="{FF2B5EF4-FFF2-40B4-BE49-F238E27FC236}">
                <a16:creationId xmlns:a16="http://schemas.microsoft.com/office/drawing/2014/main" id="{06045107-1C02-4BB1-881B-9FA6B13D2B0B}"/>
              </a:ext>
            </a:extLst>
          </p:cNvPr>
          <p:cNvSpPr txBox="1"/>
          <p:nvPr/>
        </p:nvSpPr>
        <p:spPr>
          <a:xfrm>
            <a:off x="3670840" y="2114500"/>
            <a:ext cx="723016" cy="707886"/>
          </a:xfrm>
          <a:prstGeom prst="rect">
            <a:avLst/>
          </a:prstGeom>
          <a:solidFill>
            <a:srgbClr val="99FF66"/>
          </a:solidFill>
        </p:spPr>
        <p:txBody>
          <a:bodyPr wrap="square" rtlCol="0">
            <a:spAutoFit/>
          </a:bodyPr>
          <a:lstStyle/>
          <a:p>
            <a:r>
              <a:rPr kumimoji="1" lang="en-US" altLang="ja-JP" sz="1000" dirty="0">
                <a:latin typeface="HGS創英角ﾎﾟｯﾌﾟ体" panose="040B0A00000000000000" pitchFamily="50" charset="-128"/>
                <a:ea typeface="HGS創英角ﾎﾟｯﾌﾟ体" panose="040B0A00000000000000" pitchFamily="50" charset="-128"/>
              </a:rPr>
              <a:t>25</a:t>
            </a:r>
            <a:r>
              <a:rPr kumimoji="1" lang="ja-JP" altLang="en-US" sz="1000" dirty="0">
                <a:latin typeface="HGS創英角ﾎﾟｯﾌﾟ体" panose="040B0A00000000000000" pitchFamily="50" charset="-128"/>
                <a:ea typeface="HGS創英角ﾎﾟｯﾌﾟ体" panose="040B0A00000000000000" pitchFamily="50" charset="-128"/>
              </a:rPr>
              <a:t>円歳出</a:t>
            </a:r>
            <a:endParaRPr kumimoji="1" lang="en-US" altLang="ja-JP" sz="1000" dirty="0">
              <a:latin typeface="HGS創英角ﾎﾟｯﾌﾟ体" panose="040B0A00000000000000" pitchFamily="50" charset="-128"/>
              <a:ea typeface="HGS創英角ﾎﾟｯﾌﾟ体" panose="040B0A00000000000000" pitchFamily="50" charset="-128"/>
            </a:endParaRPr>
          </a:p>
          <a:p>
            <a:r>
              <a:rPr kumimoji="1" lang="ja-JP" altLang="en-US" sz="1000" dirty="0">
                <a:latin typeface="HGS創英角ﾎﾟｯﾌﾟ体" panose="040B0A00000000000000" pitchFamily="50" charset="-128"/>
                <a:ea typeface="HGS創英角ﾎﾟｯﾌﾟ体" panose="040B0A00000000000000" pitchFamily="50" charset="-128"/>
              </a:rPr>
              <a:t>税金５８．３円</a:t>
            </a:r>
          </a:p>
        </p:txBody>
      </p:sp>
    </p:spTree>
    <p:extLst>
      <p:ext uri="{BB962C8B-B14F-4D97-AF65-F5344CB8AC3E}">
        <p14:creationId xmlns:p14="http://schemas.microsoft.com/office/powerpoint/2010/main" val="3871582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672C11D-113D-485E-AC1B-A7D562C90DDA}"/>
              </a:ext>
            </a:extLst>
          </p:cNvPr>
          <p:cNvSpPr txBox="1"/>
          <p:nvPr/>
        </p:nvSpPr>
        <p:spPr>
          <a:xfrm>
            <a:off x="341784" y="274951"/>
            <a:ext cx="3614248" cy="2356607"/>
          </a:xfrm>
          <a:prstGeom prst="rect">
            <a:avLst/>
          </a:prstGeom>
          <a:noFill/>
        </p:spPr>
        <p:txBody>
          <a:bodyPr wrap="square">
            <a:spAutoFit/>
          </a:bodyPr>
          <a:lstStyle/>
          <a:p>
            <a:r>
              <a:rPr lang="ja-JP" altLang="en-US" sz="1558" dirty="0">
                <a:latin typeface="HGP創英角ﾎﾟｯﾌﾟ体" panose="040B0A00000000000000" pitchFamily="50" charset="-128"/>
                <a:ea typeface="HGP創英角ﾎﾟｯﾌﾟ体" panose="040B0A00000000000000" pitchFamily="50" charset="-128"/>
              </a:rPr>
              <a:t>　  　　　　　</a:t>
            </a:r>
            <a:r>
              <a:rPr lang="ja-JP" altLang="en-US" sz="1558" dirty="0">
                <a:latin typeface="成熟国では、賃金は、100年以上GDPとほぼ同じ割合での成長をしてい"/>
                <a:ea typeface="HGP創英角ﾎﾟｯﾌﾟ体" panose="040B0A00000000000000" pitchFamily="50" charset="-128"/>
              </a:rPr>
              <a:t>世界の賃金</a:t>
            </a:r>
            <a:endParaRPr lang="en-US" altLang="ja-JP" sz="1558" dirty="0">
              <a:latin typeface="成熟国では、賃金は、100年以上GDPとほぼ同じ割合での成長をしてい"/>
              <a:ea typeface="HGP創英角ﾎﾟｯﾌﾟ体" panose="040B0A00000000000000" pitchFamily="50" charset="-128"/>
            </a:endParaRPr>
          </a:p>
          <a:p>
            <a:endParaRPr lang="en-US" altLang="ja-JP" sz="779" dirty="0">
              <a:solidFill>
                <a:srgbClr val="4D5156"/>
              </a:solidFill>
              <a:latin typeface="arial" panose="020B0604020202020204" pitchFamily="34" charset="0"/>
            </a:endParaRPr>
          </a:p>
          <a:p>
            <a:r>
              <a:rPr lang="ja-JP" altLang="en-US" sz="865" dirty="0">
                <a:solidFill>
                  <a:srgbClr val="4D5156"/>
                </a:solidFill>
                <a:latin typeface="arial" panose="020B0604020202020204" pitchFamily="34" charset="0"/>
              </a:rPr>
              <a:t>    </a:t>
            </a:r>
            <a:r>
              <a:rPr lang="ja-JP" altLang="en-US" sz="865" dirty="0">
                <a:solidFill>
                  <a:srgbClr val="4D5156"/>
                </a:solidFill>
                <a:latin typeface="HGP創英角ﾎﾟｯﾌﾟ体" panose="040B0A00000000000000" pitchFamily="50" charset="-128"/>
                <a:ea typeface="HGP創英角ﾎﾟｯﾌﾟ体" panose="040B0A00000000000000" pitchFamily="50" charset="-128"/>
              </a:rPr>
              <a:t>日本の</a:t>
            </a:r>
            <a:r>
              <a:rPr lang="ja-JP" altLang="en-US" sz="865" b="1" dirty="0">
                <a:solidFill>
                  <a:srgbClr val="5F6368"/>
                </a:solidFill>
                <a:latin typeface="HGP創英角ﾎﾟｯﾌﾟ体" panose="040B0A00000000000000" pitchFamily="50" charset="-128"/>
                <a:ea typeface="HGP創英角ﾎﾟｯﾌﾟ体" panose="040B0A00000000000000" pitchFamily="50" charset="-128"/>
              </a:rPr>
              <a:t>平均賃金</a:t>
            </a:r>
            <a:r>
              <a:rPr lang="ja-JP" altLang="en-US" sz="865" dirty="0">
                <a:solidFill>
                  <a:srgbClr val="4D5156"/>
                </a:solidFill>
                <a:latin typeface="HGP創英角ﾎﾟｯﾌﾟ体" panose="040B0A00000000000000" pitchFamily="50" charset="-128"/>
                <a:ea typeface="HGP創英角ﾎﾟｯﾌﾟ体" panose="040B0A00000000000000" pitchFamily="50" charset="-128"/>
              </a:rPr>
              <a:t>は韓国に比べて、</a:t>
            </a:r>
            <a:r>
              <a:rPr lang="en-US" altLang="ja-JP" sz="865" dirty="0">
                <a:solidFill>
                  <a:srgbClr val="4D5156"/>
                </a:solidFill>
                <a:latin typeface="HGP創英角ﾎﾟｯﾌﾟ体" panose="040B0A00000000000000" pitchFamily="50" charset="-128"/>
                <a:ea typeface="HGP創英角ﾎﾟｯﾌﾟ体" panose="040B0A00000000000000" pitchFamily="50" charset="-128"/>
              </a:rPr>
              <a:t>3</a:t>
            </a:r>
            <a:r>
              <a:rPr lang="ja-JP" altLang="en-US" sz="865" dirty="0">
                <a:solidFill>
                  <a:srgbClr val="4D5156"/>
                </a:solidFill>
                <a:latin typeface="HGP創英角ﾎﾟｯﾌﾟ体" panose="040B0A00000000000000" pitchFamily="50" charset="-128"/>
                <a:ea typeface="HGP創英角ﾎﾟｯﾌﾟ体" panose="040B0A00000000000000" pitchFamily="50" charset="-128"/>
              </a:rPr>
              <a:t>８万円低い。</a:t>
            </a:r>
            <a:r>
              <a:rPr lang="en-US" altLang="ja-JP" sz="779" dirty="0">
                <a:solidFill>
                  <a:srgbClr val="4D5156"/>
                </a:solidFill>
                <a:latin typeface="HGP創英角ﾎﾟｯﾌﾟ体" panose="040B0A00000000000000" pitchFamily="50" charset="-128"/>
                <a:ea typeface="HGP創英角ﾎﾟｯﾌﾟ体" panose="040B0A00000000000000" pitchFamily="50" charset="-128"/>
              </a:rPr>
              <a:t>(</a:t>
            </a:r>
            <a:r>
              <a:rPr lang="ja-JP" altLang="en-US" sz="779" dirty="0">
                <a:solidFill>
                  <a:srgbClr val="4D5156"/>
                </a:solidFill>
                <a:latin typeface="HGP創英角ﾎﾟｯﾌﾟ体" panose="040B0A00000000000000" pitchFamily="50" charset="-128"/>
                <a:ea typeface="HGP創英角ﾎﾟｯﾌﾟ体" panose="040B0A00000000000000" pitchFamily="50" charset="-128"/>
              </a:rPr>
              <a:t>月収で</a:t>
            </a:r>
            <a:r>
              <a:rPr lang="en-US" altLang="ja-JP" sz="779" dirty="0">
                <a:solidFill>
                  <a:srgbClr val="4D5156"/>
                </a:solidFill>
                <a:latin typeface="HGP創英角ﾎﾟｯﾌﾟ体" panose="040B0A00000000000000" pitchFamily="50" charset="-128"/>
                <a:ea typeface="HGP創英角ﾎﾟｯﾌﾟ体" panose="040B0A00000000000000" pitchFamily="50" charset="-128"/>
              </a:rPr>
              <a:t>’3</a:t>
            </a:r>
            <a:r>
              <a:rPr lang="ja-JP" altLang="en-US" sz="779" dirty="0">
                <a:solidFill>
                  <a:srgbClr val="4D5156"/>
                </a:solidFill>
                <a:latin typeface="HGP創英角ﾎﾟｯﾌﾟ体" panose="040B0A00000000000000" pitchFamily="50" charset="-128"/>
                <a:ea typeface="HGP創英角ﾎﾟｯﾌﾟ体" panose="040B0A00000000000000" pitchFamily="50" charset="-128"/>
              </a:rPr>
              <a:t>万</a:t>
            </a:r>
            <a:r>
              <a:rPr lang="en-US" altLang="ja-JP" sz="779" dirty="0">
                <a:solidFill>
                  <a:srgbClr val="4D5156"/>
                </a:solidFill>
                <a:latin typeface="HGP創英角ﾎﾟｯﾌﾟ体" panose="040B0A00000000000000" pitchFamily="50" charset="-128"/>
                <a:ea typeface="HGP創英角ﾎﾟｯﾌﾟ体" panose="040B0A00000000000000" pitchFamily="50" charset="-128"/>
              </a:rPr>
              <a:t>2000</a:t>
            </a:r>
            <a:r>
              <a:rPr lang="ja-JP" altLang="en-US" sz="779" dirty="0">
                <a:solidFill>
                  <a:srgbClr val="4D5156"/>
                </a:solidFill>
                <a:latin typeface="HGP創英角ﾎﾟｯﾌﾟ体" panose="040B0A00000000000000" pitchFamily="50" charset="-128"/>
                <a:ea typeface="HGP創英角ﾎﾟｯﾌﾟ体" panose="040B0A00000000000000" pitchFamily="50" charset="-128"/>
              </a:rPr>
              <a:t>円</a:t>
            </a:r>
            <a:r>
              <a:rPr lang="en-US" altLang="ja-JP" sz="779" dirty="0">
                <a:solidFill>
                  <a:srgbClr val="4D5156"/>
                </a:solidFill>
                <a:latin typeface="HGP創英角ﾎﾟｯﾌﾟ体" panose="040B0A00000000000000" pitchFamily="50" charset="-128"/>
                <a:ea typeface="HGP創英角ﾎﾟｯﾌﾟ体" panose="040B0A00000000000000" pitchFamily="50" charset="-128"/>
              </a:rPr>
              <a:t>)</a:t>
            </a:r>
          </a:p>
          <a:p>
            <a:r>
              <a:rPr lang="ja-JP" altLang="en-US" sz="865" dirty="0">
                <a:solidFill>
                  <a:srgbClr val="4D5156"/>
                </a:solidFill>
                <a:latin typeface="HGP創英角ﾎﾟｯﾌﾟ体" panose="040B0A00000000000000" pitchFamily="50" charset="-128"/>
                <a:ea typeface="HGP創英角ﾎﾟｯﾌﾟ体" panose="040B0A00000000000000" pitchFamily="50" charset="-128"/>
              </a:rPr>
              <a:t>韓国は、</a:t>
            </a:r>
            <a:r>
              <a:rPr lang="en-US" altLang="ja-JP" sz="865" dirty="0">
                <a:solidFill>
                  <a:srgbClr val="4D5156"/>
                </a:solidFill>
                <a:latin typeface="HGP創英角ﾎﾟｯﾌﾟ体" panose="040B0A00000000000000" pitchFamily="50" charset="-128"/>
                <a:ea typeface="HGP創英角ﾎﾟｯﾌﾟ体" panose="040B0A00000000000000" pitchFamily="50" charset="-128"/>
              </a:rPr>
              <a:t>20</a:t>
            </a:r>
            <a:r>
              <a:rPr lang="ja-JP" altLang="en-US" sz="865" dirty="0">
                <a:solidFill>
                  <a:srgbClr val="4D5156"/>
                </a:solidFill>
                <a:latin typeface="HGP創英角ﾎﾟｯﾌﾟ体" panose="040B0A00000000000000" pitchFamily="50" charset="-128"/>
                <a:ea typeface="HGP創英角ﾎﾟｯﾌﾟ体" panose="040B0A00000000000000" pitchFamily="50" charset="-128"/>
              </a:rPr>
              <a:t>位、日本は、</a:t>
            </a:r>
            <a:r>
              <a:rPr lang="en-US" altLang="ja-JP" sz="865" dirty="0">
                <a:solidFill>
                  <a:srgbClr val="4D5156"/>
                </a:solidFill>
                <a:latin typeface="HGP創英角ﾎﾟｯﾌﾟ体" panose="040B0A00000000000000" pitchFamily="50" charset="-128"/>
                <a:ea typeface="HGP創英角ﾎﾟｯﾌﾟ体" panose="040B0A00000000000000" pitchFamily="50" charset="-128"/>
              </a:rPr>
              <a:t>23</a:t>
            </a:r>
            <a:r>
              <a:rPr lang="ja-JP" altLang="en-US" sz="865" dirty="0">
                <a:solidFill>
                  <a:srgbClr val="4D5156"/>
                </a:solidFill>
                <a:latin typeface="HGP創英角ﾎﾟｯﾌﾟ体" panose="040B0A00000000000000" pitchFamily="50" charset="-128"/>
                <a:ea typeface="HGP創英角ﾎﾟｯﾌﾟ体" panose="040B0A00000000000000" pitchFamily="50" charset="-128"/>
              </a:rPr>
              <a:t>位。日本は、</a:t>
            </a:r>
            <a:r>
              <a:rPr lang="en-US" altLang="ja-JP" sz="865" dirty="0">
                <a:solidFill>
                  <a:srgbClr val="4D5156"/>
                </a:solidFill>
                <a:latin typeface="HGP創英角ﾎﾟｯﾌﾟ体" panose="040B0A00000000000000" pitchFamily="50" charset="-128"/>
                <a:ea typeface="HGP創英角ﾎﾟｯﾌﾟ体" panose="040B0A00000000000000" pitchFamily="50" charset="-128"/>
              </a:rPr>
              <a:t>25</a:t>
            </a:r>
            <a:r>
              <a:rPr lang="ja-JP" altLang="en-US" sz="865" dirty="0">
                <a:solidFill>
                  <a:srgbClr val="4D5156"/>
                </a:solidFill>
                <a:latin typeface="HGP創英角ﾎﾟｯﾌﾟ体" panose="040B0A00000000000000" pitchFamily="50" charset="-128"/>
                <a:ea typeface="HGP創英角ﾎﾟｯﾌﾟ体" panose="040B0A00000000000000" pitchFamily="50" charset="-128"/>
              </a:rPr>
              <a:t>年間、賃金が上がらない。</a:t>
            </a:r>
            <a:endParaRPr lang="en-US" altLang="ja-JP" sz="865" dirty="0">
              <a:solidFill>
                <a:srgbClr val="4D5156"/>
              </a:solidFill>
              <a:latin typeface="HGP創英角ﾎﾟｯﾌﾟ体" panose="040B0A00000000000000" pitchFamily="50" charset="-128"/>
              <a:ea typeface="HGP創英角ﾎﾟｯﾌﾟ体" panose="040B0A00000000000000" pitchFamily="50" charset="-128"/>
            </a:endParaRPr>
          </a:p>
          <a:p>
            <a:r>
              <a:rPr lang="ja-JP" altLang="en-US" sz="1038" dirty="0">
                <a:solidFill>
                  <a:srgbClr val="4D5156"/>
                </a:solidFill>
                <a:latin typeface="arial" panose="020B0604020202020204" pitchFamily="34" charset="0"/>
              </a:rPr>
              <a:t>　</a:t>
            </a:r>
            <a:r>
              <a:rPr lang="ja-JP" altLang="en-US" sz="865" dirty="0">
                <a:solidFill>
                  <a:srgbClr val="444444"/>
                </a:solidFill>
                <a:latin typeface="HGP創英角ﾎﾟｯﾌﾟ体" panose="040B0A00000000000000" pitchFamily="50" charset="-128"/>
                <a:ea typeface="HGP創英角ﾎﾟｯﾌﾟ体" panose="040B0A00000000000000" pitchFamily="50" charset="-128"/>
              </a:rPr>
              <a:t>成熟国では、賃金は、</a:t>
            </a:r>
            <a:endParaRPr lang="en-US" altLang="ja-JP" sz="865" dirty="0">
              <a:solidFill>
                <a:srgbClr val="444444"/>
              </a:solidFill>
              <a:latin typeface="HGP創英角ﾎﾟｯﾌﾟ体" panose="040B0A00000000000000" pitchFamily="50" charset="-128"/>
              <a:ea typeface="HGP創英角ﾎﾟｯﾌﾟ体" panose="040B0A00000000000000" pitchFamily="50" charset="-128"/>
            </a:endParaRPr>
          </a:p>
          <a:p>
            <a:r>
              <a:rPr lang="en-US" altLang="ja-JP" sz="779" dirty="0">
                <a:solidFill>
                  <a:srgbClr val="444444"/>
                </a:solidFill>
                <a:latin typeface="HGP創英角ﾎﾟｯﾌﾟ体" panose="040B0A00000000000000" pitchFamily="50" charset="-128"/>
                <a:ea typeface="HGP創英角ﾎﾟｯﾌﾟ体" panose="040B0A00000000000000" pitchFamily="50" charset="-128"/>
              </a:rPr>
              <a:t>100</a:t>
            </a:r>
            <a:r>
              <a:rPr lang="ja-JP" altLang="en-US" sz="779" dirty="0">
                <a:solidFill>
                  <a:srgbClr val="444444"/>
                </a:solidFill>
                <a:latin typeface="HGP創英角ﾎﾟｯﾌﾟ体" panose="040B0A00000000000000" pitchFamily="50" charset="-128"/>
                <a:ea typeface="HGP創英角ﾎﾟｯﾌﾟ体" panose="040B0A00000000000000" pitchFamily="50" charset="-128"/>
              </a:rPr>
              <a:t>年以上</a:t>
            </a:r>
            <a:r>
              <a:rPr lang="en-US" altLang="ja-JP" sz="779" dirty="0">
                <a:solidFill>
                  <a:srgbClr val="444444"/>
                </a:solidFill>
                <a:latin typeface="HGP創英角ﾎﾟｯﾌﾟ体" panose="040B0A00000000000000" pitchFamily="50" charset="-128"/>
                <a:ea typeface="HGP創英角ﾎﾟｯﾌﾟ体" panose="040B0A00000000000000" pitchFamily="50" charset="-128"/>
              </a:rPr>
              <a:t>GDP</a:t>
            </a:r>
            <a:r>
              <a:rPr lang="ja-JP" altLang="en-US" sz="779" dirty="0">
                <a:solidFill>
                  <a:srgbClr val="444444"/>
                </a:solidFill>
                <a:latin typeface="HGP創英角ﾎﾟｯﾌﾟ体" panose="040B0A00000000000000" pitchFamily="50" charset="-128"/>
                <a:ea typeface="HGP創英角ﾎﾟｯﾌﾟ体" panose="040B0A00000000000000" pitchFamily="50" charset="-128"/>
              </a:rPr>
              <a:t>とほぼ同</a:t>
            </a:r>
            <a:endParaRPr lang="en-US" altLang="ja-JP" sz="779" dirty="0">
              <a:solidFill>
                <a:srgbClr val="444444"/>
              </a:solidFill>
              <a:latin typeface="HGP創英角ﾎﾟｯﾌﾟ体" panose="040B0A00000000000000" pitchFamily="50" charset="-128"/>
              <a:ea typeface="HGP創英角ﾎﾟｯﾌﾟ体" panose="040B0A00000000000000" pitchFamily="50" charset="-128"/>
            </a:endParaRPr>
          </a:p>
          <a:p>
            <a:r>
              <a:rPr lang="ja-JP" altLang="en-US" sz="779" dirty="0">
                <a:solidFill>
                  <a:srgbClr val="444444"/>
                </a:solidFill>
                <a:latin typeface="HGP創英角ﾎﾟｯﾌﾟ体" panose="040B0A00000000000000" pitchFamily="50" charset="-128"/>
                <a:ea typeface="HGP創英角ﾎﾟｯﾌﾟ体" panose="040B0A00000000000000" pitchFamily="50" charset="-128"/>
              </a:rPr>
              <a:t>じ割合での成長をした。</a:t>
            </a:r>
            <a:endParaRPr lang="en-US" altLang="ja-JP" sz="779" dirty="0">
              <a:solidFill>
                <a:srgbClr val="444444"/>
              </a:solidFill>
              <a:latin typeface="HGP創英角ﾎﾟｯﾌﾟ体" panose="040B0A00000000000000" pitchFamily="50" charset="-128"/>
              <a:ea typeface="HGP創英角ﾎﾟｯﾌﾟ体" panose="040B0A00000000000000" pitchFamily="50" charset="-128"/>
            </a:endParaRPr>
          </a:p>
          <a:p>
            <a:r>
              <a:rPr lang="ja-JP" altLang="en-US" sz="779" dirty="0">
                <a:solidFill>
                  <a:srgbClr val="444444"/>
                </a:solidFill>
                <a:latin typeface="HGP創英角ﾎﾟｯﾌﾟ体" panose="040B0A00000000000000" pitchFamily="50" charset="-128"/>
                <a:ea typeface="HGP創英角ﾎﾟｯﾌﾟ体" panose="040B0A00000000000000" pitchFamily="50" charset="-128"/>
              </a:rPr>
              <a:t>　世界で、１位、アメリカ</a:t>
            </a:r>
            <a:endParaRPr lang="en-US" altLang="ja-JP" sz="779" dirty="0">
              <a:solidFill>
                <a:srgbClr val="444444"/>
              </a:solidFill>
              <a:latin typeface="HGP創英角ﾎﾟｯﾌﾟ体" panose="040B0A00000000000000" pitchFamily="50" charset="-128"/>
              <a:ea typeface="HGP創英角ﾎﾟｯﾌﾟ体" panose="040B0A00000000000000" pitchFamily="50" charset="-128"/>
            </a:endParaRPr>
          </a:p>
          <a:p>
            <a:endParaRPr lang="en-US" altLang="ja-JP" sz="779" dirty="0">
              <a:solidFill>
                <a:srgbClr val="444444"/>
              </a:solidFill>
              <a:latin typeface="HGP創英角ﾎﾟｯﾌﾟ体" panose="040B0A00000000000000" pitchFamily="50" charset="-128"/>
              <a:ea typeface="HGP創英角ﾎﾟｯﾌﾟ体" panose="040B0A00000000000000" pitchFamily="50" charset="-128"/>
            </a:endParaRPr>
          </a:p>
          <a:p>
            <a:r>
              <a:rPr lang="ja-JP" altLang="en-US" sz="779" dirty="0">
                <a:solidFill>
                  <a:srgbClr val="444444"/>
                </a:solidFill>
                <a:latin typeface="HGP創英角ﾎﾟｯﾌﾟ体" panose="040B0A00000000000000" pitchFamily="50" charset="-128"/>
                <a:ea typeface="HGP創英角ﾎﾟｯﾌﾟ体" panose="040B0A00000000000000" pitchFamily="50" charset="-128"/>
              </a:rPr>
              <a:t>　</a:t>
            </a:r>
            <a:r>
              <a:rPr lang="ja-JP" altLang="en-US" sz="779" dirty="0">
                <a:solidFill>
                  <a:srgbClr val="000000"/>
                </a:solidFill>
                <a:latin typeface="HGP創英角ﾎﾟｯﾌﾟ体" panose="040B0A00000000000000" pitchFamily="50" charset="-128"/>
                <a:ea typeface="HGP創英角ﾎﾟｯﾌﾟ体" panose="040B0A00000000000000" pitchFamily="50" charset="-128"/>
              </a:rPr>
              <a:t>日本経済は、</a:t>
            </a:r>
            <a:r>
              <a:rPr lang="en-US" altLang="ja-JP" sz="779" dirty="0">
                <a:solidFill>
                  <a:srgbClr val="000000"/>
                </a:solidFill>
                <a:latin typeface="HGP創英角ﾎﾟｯﾌﾟ体" panose="040B0A00000000000000" pitchFamily="50" charset="-128"/>
                <a:ea typeface="HGP創英角ﾎﾟｯﾌﾟ体" panose="040B0A00000000000000" pitchFamily="50" charset="-128"/>
              </a:rPr>
              <a:t>1990</a:t>
            </a:r>
            <a:r>
              <a:rPr lang="ja-JP" altLang="en-US" sz="779" dirty="0">
                <a:solidFill>
                  <a:srgbClr val="000000"/>
                </a:solidFill>
                <a:latin typeface="HGP創英角ﾎﾟｯﾌﾟ体" panose="040B0A00000000000000" pitchFamily="50" charset="-128"/>
                <a:ea typeface="HGP創英角ﾎﾟｯﾌﾟ体" panose="040B0A00000000000000" pitchFamily="50" charset="-128"/>
              </a:rPr>
              <a:t>年代の</a:t>
            </a:r>
            <a:endParaRPr lang="en-US" altLang="ja-JP" sz="779" dirty="0">
              <a:solidFill>
                <a:srgbClr val="000000"/>
              </a:solidFill>
              <a:latin typeface="HGP創英角ﾎﾟｯﾌﾟ体" panose="040B0A00000000000000" pitchFamily="50" charset="-128"/>
              <a:ea typeface="HGP創英角ﾎﾟｯﾌﾟ体" panose="040B0A00000000000000" pitchFamily="50" charset="-128"/>
            </a:endParaRPr>
          </a:p>
          <a:p>
            <a:r>
              <a:rPr lang="ja-JP" altLang="en-US" sz="779" dirty="0">
                <a:solidFill>
                  <a:srgbClr val="000000"/>
                </a:solidFill>
                <a:latin typeface="HGP創英角ﾎﾟｯﾌﾟ体" panose="040B0A00000000000000" pitchFamily="50" charset="-128"/>
                <a:ea typeface="HGP創英角ﾎﾟｯﾌﾟ体" panose="040B0A00000000000000" pitchFamily="50" charset="-128"/>
              </a:rPr>
              <a:t>バブル崩壊以降低迷。</a:t>
            </a:r>
            <a:endParaRPr lang="en-US" altLang="ja-JP" sz="779" dirty="0">
              <a:solidFill>
                <a:srgbClr val="000000"/>
              </a:solidFill>
              <a:latin typeface="HGP創英角ﾎﾟｯﾌﾟ体" panose="040B0A00000000000000" pitchFamily="50" charset="-128"/>
              <a:ea typeface="HGP創英角ﾎﾟｯﾌﾟ体" panose="040B0A00000000000000" pitchFamily="50" charset="-128"/>
            </a:endParaRPr>
          </a:p>
          <a:p>
            <a:r>
              <a:rPr lang="ja-JP" altLang="en-US" sz="779" dirty="0">
                <a:solidFill>
                  <a:srgbClr val="000000"/>
                </a:solidFill>
                <a:latin typeface="HGP創英角ﾎﾟｯﾌﾟ体" panose="040B0A00000000000000" pitchFamily="50" charset="-128"/>
                <a:ea typeface="HGP創英角ﾎﾟｯﾌﾟ体" panose="040B0A00000000000000" pitchFamily="50" charset="-128"/>
              </a:rPr>
              <a:t>「失われた</a:t>
            </a:r>
            <a:r>
              <a:rPr lang="en-US" altLang="ja-JP" sz="779" dirty="0">
                <a:solidFill>
                  <a:srgbClr val="000000"/>
                </a:solidFill>
                <a:latin typeface="HGP創英角ﾎﾟｯﾌﾟ体" panose="040B0A00000000000000" pitchFamily="50" charset="-128"/>
                <a:ea typeface="HGP創英角ﾎﾟｯﾌﾟ体" panose="040B0A00000000000000" pitchFamily="50" charset="-128"/>
              </a:rPr>
              <a:t>30</a:t>
            </a:r>
            <a:r>
              <a:rPr lang="ja-JP" altLang="en-US" sz="779" dirty="0">
                <a:solidFill>
                  <a:srgbClr val="000000"/>
                </a:solidFill>
                <a:latin typeface="HGP創英角ﾎﾟｯﾌﾟ体" panose="040B0A00000000000000" pitchFamily="50" charset="-128"/>
                <a:ea typeface="HGP創英角ﾎﾟｯﾌﾟ体" panose="040B0A00000000000000" pitchFamily="50" charset="-128"/>
              </a:rPr>
              <a:t>年」と呼ばれて</a:t>
            </a:r>
            <a:endParaRPr lang="en-US" altLang="ja-JP" sz="779" dirty="0">
              <a:solidFill>
                <a:srgbClr val="000000"/>
              </a:solidFill>
              <a:latin typeface="HGP創英角ﾎﾟｯﾌﾟ体" panose="040B0A00000000000000" pitchFamily="50" charset="-128"/>
              <a:ea typeface="HGP創英角ﾎﾟｯﾌﾟ体" panose="040B0A00000000000000" pitchFamily="50" charset="-128"/>
            </a:endParaRPr>
          </a:p>
          <a:p>
            <a:r>
              <a:rPr lang="ja-JP" altLang="en-US" sz="779" dirty="0">
                <a:solidFill>
                  <a:srgbClr val="000000"/>
                </a:solidFill>
                <a:latin typeface="HGP創英角ﾎﾟｯﾌﾟ体" panose="040B0A00000000000000" pitchFamily="50" charset="-128"/>
                <a:ea typeface="HGP創英角ﾎﾟｯﾌﾟ体" panose="040B0A00000000000000" pitchFamily="50" charset="-128"/>
              </a:rPr>
              <a:t>います。給料がなかなか上が</a:t>
            </a:r>
            <a:endParaRPr lang="en-US" altLang="ja-JP" sz="779" dirty="0">
              <a:solidFill>
                <a:srgbClr val="000000"/>
              </a:solidFill>
              <a:latin typeface="HGP創英角ﾎﾟｯﾌﾟ体" panose="040B0A00000000000000" pitchFamily="50" charset="-128"/>
              <a:ea typeface="HGP創英角ﾎﾟｯﾌﾟ体" panose="040B0A00000000000000" pitchFamily="50" charset="-128"/>
            </a:endParaRPr>
          </a:p>
          <a:p>
            <a:r>
              <a:rPr lang="ja-JP" altLang="en-US" sz="779" dirty="0">
                <a:solidFill>
                  <a:srgbClr val="000000"/>
                </a:solidFill>
                <a:latin typeface="HGP創英角ﾎﾟｯﾌﾟ体" panose="040B0A00000000000000" pitchFamily="50" charset="-128"/>
                <a:ea typeface="HGP創英角ﾎﾟｯﾌﾟ体" panose="040B0A00000000000000" pitchFamily="50" charset="-128"/>
              </a:rPr>
              <a:t>らず生活が楽にならない。</a:t>
            </a:r>
            <a:endParaRPr lang="en-US" altLang="ja-JP" sz="779" dirty="0">
              <a:solidFill>
                <a:srgbClr val="4D5156"/>
              </a:solidFill>
              <a:latin typeface="HGP創英角ﾎﾟｯﾌﾟ体" panose="040B0A00000000000000" pitchFamily="50" charset="-128"/>
              <a:ea typeface="HGP創英角ﾎﾟｯﾌﾟ体" panose="040B0A00000000000000" pitchFamily="50" charset="-128"/>
            </a:endParaRPr>
          </a:p>
          <a:p>
            <a:r>
              <a:rPr lang="ja-JP" altLang="en-US" sz="1038" dirty="0">
                <a:solidFill>
                  <a:srgbClr val="212529"/>
                </a:solidFill>
                <a:latin typeface="メイリオ" panose="020B0604030504040204" pitchFamily="50" charset="-128"/>
                <a:ea typeface="メイリオ" panose="020B0604030504040204" pitchFamily="50" charset="-128"/>
              </a:rPr>
              <a:t>  </a:t>
            </a:r>
            <a:r>
              <a:rPr lang="en-US" altLang="ja-JP" sz="779" b="1" dirty="0">
                <a:solidFill>
                  <a:srgbClr val="212529"/>
                </a:solidFill>
                <a:latin typeface="HGP創英角ﾎﾟｯﾌﾟ体" panose="040B0A00000000000000" pitchFamily="50" charset="-128"/>
                <a:ea typeface="HGP創英角ﾎﾟｯﾌﾟ体" panose="040B0A00000000000000" pitchFamily="50" charset="-128"/>
              </a:rPr>
              <a:t>2020</a:t>
            </a:r>
            <a:r>
              <a:rPr lang="ja-JP" altLang="en-US" sz="779" b="1" dirty="0">
                <a:solidFill>
                  <a:srgbClr val="212529"/>
                </a:solidFill>
                <a:latin typeface="HGP創英角ﾎﾟｯﾌﾟ体" panose="040B0A00000000000000" pitchFamily="50" charset="-128"/>
                <a:ea typeface="HGP創英角ﾎﾟｯﾌﾟ体" panose="040B0A00000000000000" pitchFamily="50" charset="-128"/>
              </a:rPr>
              <a:t>年の日本の</a:t>
            </a:r>
            <a:r>
              <a:rPr lang="en-US" altLang="ja-JP" sz="779" b="1" dirty="0">
                <a:solidFill>
                  <a:srgbClr val="212529"/>
                </a:solidFill>
                <a:latin typeface="HGP創英角ﾎﾟｯﾌﾟ体" panose="040B0A00000000000000" pitchFamily="50" charset="-128"/>
                <a:ea typeface="HGP創英角ﾎﾟｯﾌﾟ体" panose="040B0A00000000000000" pitchFamily="50" charset="-128"/>
              </a:rPr>
              <a:t>GDP</a:t>
            </a:r>
            <a:r>
              <a:rPr lang="ja-JP" altLang="en-US" sz="779" b="1" dirty="0">
                <a:solidFill>
                  <a:srgbClr val="212529"/>
                </a:solidFill>
                <a:latin typeface="HGP創英角ﾎﾟｯﾌﾟ体" panose="040B0A00000000000000" pitchFamily="50" charset="-128"/>
                <a:ea typeface="HGP創英角ﾎﾟｯﾌﾟ体" panose="040B0A00000000000000" pitchFamily="50" charset="-128"/>
              </a:rPr>
              <a:t>は、</a:t>
            </a:r>
            <a:endParaRPr lang="en-US" altLang="ja-JP" sz="779" b="1" dirty="0">
              <a:solidFill>
                <a:srgbClr val="212529"/>
              </a:solidFill>
              <a:latin typeface="HGP創英角ﾎﾟｯﾌﾟ体" panose="040B0A00000000000000" pitchFamily="50" charset="-128"/>
              <a:ea typeface="HGP創英角ﾎﾟｯﾌﾟ体" panose="040B0A00000000000000" pitchFamily="50" charset="-128"/>
            </a:endParaRPr>
          </a:p>
          <a:p>
            <a:r>
              <a:rPr lang="en-US" altLang="ja-JP" sz="779" b="1" dirty="0">
                <a:solidFill>
                  <a:srgbClr val="212529"/>
                </a:solidFill>
                <a:latin typeface="HGP創英角ﾎﾟｯﾌﾟ体" panose="040B0A00000000000000" pitchFamily="50" charset="-128"/>
                <a:ea typeface="HGP創英角ﾎﾟｯﾌﾟ体" panose="040B0A00000000000000" pitchFamily="50" charset="-128"/>
              </a:rPr>
              <a:t>(540.</a:t>
            </a:r>
            <a:r>
              <a:rPr lang="ja-JP" altLang="en-US" sz="779" b="1" dirty="0">
                <a:solidFill>
                  <a:srgbClr val="212529"/>
                </a:solidFill>
                <a:latin typeface="HGP創英角ﾎﾟｯﾌﾟ体" panose="040B0A00000000000000" pitchFamily="50" charset="-128"/>
                <a:ea typeface="HGP創英角ﾎﾟｯﾌﾟ体" panose="040B0A00000000000000" pitchFamily="50" charset="-128"/>
              </a:rPr>
              <a:t>兆円</a:t>
            </a:r>
            <a:r>
              <a:rPr lang="en-US" altLang="ja-JP" sz="779" b="1" dirty="0">
                <a:solidFill>
                  <a:srgbClr val="212529"/>
                </a:solidFill>
                <a:latin typeface="HGP創英角ﾎﾟｯﾌﾟ体" panose="040B0A00000000000000" pitchFamily="50" charset="-128"/>
                <a:ea typeface="HGP創英角ﾎﾟｯﾌﾟ体" panose="040B0A00000000000000" pitchFamily="50" charset="-128"/>
              </a:rPr>
              <a:t>)</a:t>
            </a:r>
            <a:r>
              <a:rPr lang="ja-JP" altLang="en-US" sz="779" b="1" dirty="0">
                <a:solidFill>
                  <a:srgbClr val="212529"/>
                </a:solidFill>
                <a:latin typeface="HGP創英角ﾎﾟｯﾌﾟ体" panose="040B0A00000000000000" pitchFamily="50" charset="-128"/>
                <a:ea typeface="HGP創英角ﾎﾟｯﾌﾟ体" panose="040B0A00000000000000" pitchFamily="50" charset="-128"/>
              </a:rPr>
              <a:t>で</a:t>
            </a:r>
            <a:r>
              <a:rPr lang="en-US" altLang="ja-JP" sz="779" b="1" dirty="0">
                <a:solidFill>
                  <a:srgbClr val="212529"/>
                </a:solidFill>
                <a:latin typeface="HGP創英角ﾎﾟｯﾌﾟ体" panose="040B0A00000000000000" pitchFamily="50" charset="-128"/>
                <a:ea typeface="HGP創英角ﾎﾟｯﾌﾟ体" panose="040B0A00000000000000" pitchFamily="50" charset="-128"/>
              </a:rPr>
              <a:t>212</a:t>
            </a:r>
            <a:r>
              <a:rPr lang="ja-JP" altLang="en-US" sz="779" b="1" dirty="0">
                <a:solidFill>
                  <a:srgbClr val="212529"/>
                </a:solidFill>
                <a:latin typeface="HGP創英角ﾎﾟｯﾌﾟ体" panose="040B0A00000000000000" pitchFamily="50" charset="-128"/>
                <a:ea typeface="HGP創英角ﾎﾟｯﾌﾟ体" panose="040B0A00000000000000" pitchFamily="50" charset="-128"/>
              </a:rPr>
              <a:t>カ国中の</a:t>
            </a:r>
            <a:endParaRPr lang="en-US" altLang="ja-JP" sz="779" b="1" dirty="0">
              <a:solidFill>
                <a:srgbClr val="212529"/>
              </a:solidFill>
              <a:latin typeface="HGP創英角ﾎﾟｯﾌﾟ体" panose="040B0A00000000000000" pitchFamily="50" charset="-128"/>
              <a:ea typeface="HGP創英角ﾎﾟｯﾌﾟ体" panose="040B0A00000000000000" pitchFamily="50" charset="-128"/>
            </a:endParaRPr>
          </a:p>
          <a:p>
            <a:r>
              <a:rPr lang="ja-JP" altLang="en-US" sz="779" b="1" dirty="0">
                <a:solidFill>
                  <a:srgbClr val="212529"/>
                </a:solidFill>
                <a:latin typeface="HGP創英角ﾎﾟｯﾌﾟ体" panose="040B0A00000000000000" pitchFamily="50" charset="-128"/>
                <a:ea typeface="HGP創英角ﾎﾟｯﾌﾟ体" panose="040B0A00000000000000" pitchFamily="50" charset="-128"/>
              </a:rPr>
              <a:t>第</a:t>
            </a:r>
            <a:r>
              <a:rPr lang="en-US" altLang="ja-JP" sz="779" b="1" dirty="0">
                <a:solidFill>
                  <a:srgbClr val="212529"/>
                </a:solidFill>
                <a:latin typeface="HGP創英角ﾎﾟｯﾌﾟ体" panose="040B0A00000000000000" pitchFamily="50" charset="-128"/>
                <a:ea typeface="HGP創英角ﾎﾟｯﾌﾟ体" panose="040B0A00000000000000" pitchFamily="50" charset="-128"/>
              </a:rPr>
              <a:t>3</a:t>
            </a:r>
            <a:r>
              <a:rPr lang="ja-JP" altLang="en-US" sz="779" b="1" dirty="0">
                <a:solidFill>
                  <a:srgbClr val="212529"/>
                </a:solidFill>
                <a:latin typeface="HGP創英角ﾎﾟｯﾌﾟ体" panose="040B0A00000000000000" pitchFamily="50" charset="-128"/>
                <a:ea typeface="HGP創英角ﾎﾟｯﾌﾟ体" panose="040B0A00000000000000" pitchFamily="50" charset="-128"/>
              </a:rPr>
              <a:t>位。</a:t>
            </a:r>
            <a:r>
              <a:rPr lang="en-US" altLang="ja-JP" sz="779" b="1" dirty="0">
                <a:solidFill>
                  <a:srgbClr val="212529"/>
                </a:solidFill>
                <a:latin typeface="HGP創英角ﾎﾟｯﾌﾟ体" panose="040B0A00000000000000" pitchFamily="50" charset="-128"/>
                <a:ea typeface="HGP創英角ﾎﾟｯﾌﾟ体" panose="040B0A00000000000000" pitchFamily="50" charset="-128"/>
              </a:rPr>
              <a:t>12</a:t>
            </a:r>
            <a:r>
              <a:rPr lang="ja-JP" altLang="en-US" sz="779" b="1" dirty="0">
                <a:solidFill>
                  <a:srgbClr val="212529"/>
                </a:solidFill>
                <a:latin typeface="HGP創英角ﾎﾟｯﾌﾟ体" panose="040B0A00000000000000" pitchFamily="50" charset="-128"/>
                <a:ea typeface="HGP創英角ﾎﾟｯﾌﾟ体" panose="040B0A00000000000000" pitchFamily="50" charset="-128"/>
              </a:rPr>
              <a:t>年前中国が２位。</a:t>
            </a:r>
            <a:endParaRPr lang="ja-JP" altLang="en-US" sz="779" b="1" dirty="0">
              <a:latin typeface="HGP創英角ﾎﾟｯﾌﾟ体" panose="040B0A00000000000000" pitchFamily="50" charset="-128"/>
              <a:ea typeface="HGP創英角ﾎﾟｯﾌﾟ体" panose="040B0A00000000000000" pitchFamily="50" charset="-128"/>
            </a:endParaRPr>
          </a:p>
        </p:txBody>
      </p:sp>
      <p:pic>
        <p:nvPicPr>
          <p:cNvPr id="4100" name="Picture 4" descr="韓国に抜かれた日本の平均賃金 上がらぬ理由は生産性かそれとも… [2021衆院選]：朝日新聞デジタル">
            <a:extLst>
              <a:ext uri="{FF2B5EF4-FFF2-40B4-BE49-F238E27FC236}">
                <a16:creationId xmlns:a16="http://schemas.microsoft.com/office/drawing/2014/main" id="{989C69B9-07D0-4190-BA1F-B6EE057D3C8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4511" y="1204309"/>
            <a:ext cx="1276859" cy="143323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先進主要国の実質賃金指数の推移と安倍政権の失策による国民の生活苦 | スポーツから経済社会、日本の将来まで | へぇ～、そうだったのニッポン！">
            <a:extLst>
              <a:ext uri="{FF2B5EF4-FFF2-40B4-BE49-F238E27FC236}">
                <a16:creationId xmlns:a16="http://schemas.microsoft.com/office/drawing/2014/main" id="{9756D56E-FF96-48C6-B48C-F738A4F7B80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6860" y="1112012"/>
            <a:ext cx="998213" cy="1540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033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83CBEDF-BBE3-4F2C-9BD1-4A6D51057119}"/>
              </a:ext>
            </a:extLst>
          </p:cNvPr>
          <p:cNvSpPr txBox="1"/>
          <p:nvPr/>
        </p:nvSpPr>
        <p:spPr>
          <a:xfrm>
            <a:off x="1978307" y="671506"/>
            <a:ext cx="2239447" cy="1916743"/>
          </a:xfrm>
          <a:prstGeom prst="rect">
            <a:avLst/>
          </a:prstGeom>
          <a:noFill/>
        </p:spPr>
        <p:txBody>
          <a:bodyPr wrap="square" rtlCol="0">
            <a:spAutoFit/>
          </a:bodyPr>
          <a:lstStyle/>
          <a:p>
            <a:r>
              <a:rPr lang="ja-JP" altLang="en-US" sz="692" dirty="0">
                <a:latin typeface="HGS創英角ﾎﾟｯﾌﾟ体" panose="040B0A00000000000000" pitchFamily="50" charset="-128"/>
                <a:ea typeface="HGS創英角ﾎﾟｯﾌﾟ体" panose="040B0A00000000000000" pitchFamily="50" charset="-128"/>
              </a:rPr>
              <a:t>１，オランダ　　８２ </a:t>
            </a:r>
            <a:r>
              <a:rPr lang="en-US" altLang="ja-JP" sz="692" dirty="0">
                <a:latin typeface="HGS創英角ﾎﾟｯﾌﾟ体" panose="040B0A00000000000000" pitchFamily="50" charset="-128"/>
                <a:ea typeface="HGS創英角ﾎﾟｯﾌﾟ体" panose="040B0A00000000000000" pitchFamily="50" charset="-128"/>
              </a:rPr>
              <a:t>.6</a:t>
            </a:r>
            <a:r>
              <a:rPr lang="ja-JP" altLang="en-US" sz="692" dirty="0">
                <a:latin typeface="HGS創英角ﾎﾟｯﾌﾟ体" panose="040B0A00000000000000" pitchFamily="50" charset="-128"/>
                <a:ea typeface="HGS創英角ﾎﾟｯﾌﾟ体" panose="040B0A00000000000000" pitchFamily="50" charset="-128"/>
              </a:rPr>
              <a:t> </a:t>
            </a:r>
            <a:endParaRPr lang="en-US" altLang="ja-JP" sz="692" dirty="0">
              <a:latin typeface="HGS創英角ﾎﾟｯﾌﾟ体" panose="040B0A00000000000000" pitchFamily="50" charset="-128"/>
              <a:ea typeface="HGS創英角ﾎﾟｯﾌﾟ体" panose="040B0A00000000000000" pitchFamily="50" charset="-128"/>
            </a:endParaRPr>
          </a:p>
          <a:p>
            <a:r>
              <a:rPr lang="en-US" altLang="ja-JP" sz="606" dirty="0">
                <a:latin typeface="HGS創英角ﾎﾟｯﾌﾟ体" panose="040B0A00000000000000" pitchFamily="50" charset="-128"/>
                <a:ea typeface="HGS創英角ﾎﾟｯﾌﾟ体" panose="040B0A00000000000000" pitchFamily="50" charset="-128"/>
              </a:rPr>
              <a:t>【</a:t>
            </a:r>
            <a:r>
              <a:rPr lang="ja-JP" altLang="en-US" sz="606" dirty="0">
                <a:latin typeface="HGS創英角ﾎﾟｯﾌﾟ体" panose="040B0A00000000000000" pitchFamily="50" charset="-128"/>
                <a:ea typeface="HGS創英角ﾎﾟｯﾌﾟ体" panose="040B0A00000000000000" pitchFamily="50" charset="-128"/>
              </a:rPr>
              <a:t>①国民保険、②職域年金</a:t>
            </a:r>
            <a:r>
              <a:rPr lang="en-US" altLang="ja-JP" sz="606" dirty="0">
                <a:latin typeface="HGS創英角ﾎﾟｯﾌﾟ体" panose="040B0A00000000000000" pitchFamily="50" charset="-128"/>
                <a:ea typeface="HGS創英角ﾎﾟｯﾌﾟ体" panose="040B0A00000000000000" pitchFamily="50" charset="-128"/>
              </a:rPr>
              <a:t>(</a:t>
            </a:r>
            <a:r>
              <a:rPr lang="ja-JP" altLang="en-US" sz="606" dirty="0">
                <a:latin typeface="HGS創英角ﾎﾟｯﾌﾟ体" panose="040B0A00000000000000" pitchFamily="50" charset="-128"/>
                <a:ea typeface="HGS創英角ﾎﾟｯﾌﾟ体" panose="040B0A00000000000000" pitchFamily="50" charset="-128"/>
              </a:rPr>
              <a:t>企業・公員員）</a:t>
            </a:r>
            <a:endParaRPr lang="en-US" altLang="ja-JP" sz="606" dirty="0">
              <a:latin typeface="HGS創英角ﾎﾟｯﾌﾟ体" panose="040B0A00000000000000" pitchFamily="50" charset="-128"/>
              <a:ea typeface="HGS創英角ﾎﾟｯﾌﾟ体" panose="040B0A00000000000000" pitchFamily="50" charset="-128"/>
            </a:endParaRPr>
          </a:p>
          <a:p>
            <a:r>
              <a:rPr lang="ja-JP" altLang="en-US" sz="606" dirty="0">
                <a:latin typeface="HGS創英角ﾎﾟｯﾌﾟ体" panose="040B0A00000000000000" pitchFamily="50" charset="-128"/>
                <a:ea typeface="HGS創英角ﾎﾟｯﾌﾟ体" panose="040B0A00000000000000" pitchFamily="50" charset="-128"/>
              </a:rPr>
              <a:t>　　　③　個人年金</a:t>
            </a:r>
            <a:r>
              <a:rPr lang="en-US" altLang="ja-JP" sz="606" dirty="0">
                <a:latin typeface="HGS創英角ﾎﾟｯﾌﾟ体" panose="040B0A00000000000000" pitchFamily="50" charset="-128"/>
                <a:ea typeface="HGS創英角ﾎﾟｯﾌﾟ体" panose="040B0A00000000000000" pitchFamily="50" charset="-128"/>
              </a:rPr>
              <a:t>】</a:t>
            </a:r>
            <a:r>
              <a:rPr lang="ja-JP" altLang="en-US" sz="606" dirty="0">
                <a:latin typeface="HGS創英角ﾎﾟｯﾌﾟ体" panose="040B0A00000000000000" pitchFamily="50" charset="-128"/>
                <a:ea typeface="HGS創英角ﾎﾟｯﾌﾟ体" panose="040B0A00000000000000" pitchFamily="50" charset="-128"/>
              </a:rPr>
              <a:t>　</a:t>
            </a:r>
            <a:r>
              <a:rPr lang="en-US" altLang="ja-JP" sz="606" dirty="0">
                <a:latin typeface="HGS創英角ﾎﾟｯﾌﾟ体" panose="040B0A00000000000000" pitchFamily="50" charset="-128"/>
                <a:ea typeface="HGS創英角ﾎﾟｯﾌﾟ体" panose="040B0A00000000000000" pitchFamily="50" charset="-128"/>
              </a:rPr>
              <a:t>65</a:t>
            </a:r>
            <a:r>
              <a:rPr lang="ja-JP" altLang="en-US" sz="606" dirty="0">
                <a:latin typeface="HGS創英角ﾎﾟｯﾌﾟ体" panose="040B0A00000000000000" pitchFamily="50" charset="-128"/>
                <a:ea typeface="HGS創英角ﾎﾟｯﾌﾟ体" panose="040B0A00000000000000" pitchFamily="50" charset="-128"/>
              </a:rPr>
              <a:t>才から受給</a:t>
            </a:r>
            <a:endParaRPr lang="en-US" altLang="ja-JP" sz="606" dirty="0">
              <a:latin typeface="HGS創英角ﾎﾟｯﾌﾟ体" panose="040B0A00000000000000" pitchFamily="50" charset="-128"/>
              <a:ea typeface="HGS創英角ﾎﾟｯﾌﾟ体" panose="040B0A00000000000000" pitchFamily="50" charset="-128"/>
            </a:endParaRPr>
          </a:p>
          <a:p>
            <a:r>
              <a:rPr lang="ja-JP" altLang="en-US" sz="692" dirty="0">
                <a:latin typeface="HGS創英角ﾎﾟｯﾌﾟ体" panose="040B0A00000000000000" pitchFamily="50" charset="-128"/>
                <a:ea typeface="HGS創英角ﾎﾟｯﾌﾟ体" panose="040B0A00000000000000" pitchFamily="50" charset="-128"/>
              </a:rPr>
              <a:t>２</a:t>
            </a:r>
            <a:r>
              <a:rPr lang="en-US" altLang="ja-JP" sz="692" dirty="0">
                <a:latin typeface="HGS創英角ﾎﾟｯﾌﾟ体" panose="040B0A00000000000000" pitchFamily="50" charset="-128"/>
                <a:ea typeface="HGS創英角ﾎﾟｯﾌﾟ体" panose="040B0A00000000000000" pitchFamily="50" charset="-128"/>
              </a:rPr>
              <a:t>,  </a:t>
            </a:r>
            <a:r>
              <a:rPr lang="ja-JP" altLang="en-US" sz="692" dirty="0">
                <a:latin typeface="HGS創英角ﾎﾟｯﾌﾟ体" panose="040B0A00000000000000" pitchFamily="50" charset="-128"/>
                <a:ea typeface="HGS創英角ﾎﾟｯﾌﾟ体" panose="040B0A00000000000000" pitchFamily="50" charset="-128"/>
              </a:rPr>
              <a:t>デンマーク　 ８１</a:t>
            </a:r>
            <a:r>
              <a:rPr lang="en-US" altLang="ja-JP" sz="692" dirty="0">
                <a:latin typeface="HGS創英角ﾎﾟｯﾌﾟ体" panose="040B0A00000000000000" pitchFamily="50" charset="-128"/>
                <a:ea typeface="HGS創英角ﾎﾟｯﾌﾟ体" panose="040B0A00000000000000" pitchFamily="50" charset="-128"/>
              </a:rPr>
              <a:t>.7</a:t>
            </a:r>
          </a:p>
          <a:p>
            <a:r>
              <a:rPr lang="en-US" altLang="ja-JP" sz="606" dirty="0">
                <a:latin typeface="HGS創英角ﾎﾟｯﾌﾟ体" panose="040B0A00000000000000" pitchFamily="50" charset="-128"/>
                <a:ea typeface="HGS創英角ﾎﾟｯﾌﾟ体" panose="040B0A00000000000000" pitchFamily="50" charset="-128"/>
              </a:rPr>
              <a:t>【</a:t>
            </a:r>
            <a:r>
              <a:rPr lang="ja-JP" altLang="en-US" sz="606" dirty="0">
                <a:latin typeface="HGS創英角ﾎﾟｯﾌﾟ体" panose="040B0A00000000000000" pitchFamily="50" charset="-128"/>
                <a:ea typeface="HGS創英角ﾎﾟｯﾌﾟ体" panose="040B0A00000000000000" pitchFamily="50" charset="-128"/>
              </a:rPr>
              <a:t>①国民年金、②労働市場年金。③個人年金</a:t>
            </a:r>
            <a:r>
              <a:rPr lang="en-US" altLang="ja-JP" sz="606" dirty="0">
                <a:latin typeface="HGS創英角ﾎﾟｯﾌﾟ体" panose="040B0A00000000000000" pitchFamily="50" charset="-128"/>
                <a:ea typeface="HGS創英角ﾎﾟｯﾌﾟ体" panose="040B0A00000000000000" pitchFamily="50" charset="-128"/>
              </a:rPr>
              <a:t>】</a:t>
            </a:r>
          </a:p>
          <a:p>
            <a:r>
              <a:rPr lang="ja-JP" altLang="en-US" sz="606" dirty="0">
                <a:latin typeface="HGS創英角ﾎﾟｯﾌﾟ体" panose="040B0A00000000000000" pitchFamily="50" charset="-128"/>
                <a:ea typeface="HGS創英角ﾎﾟｯﾌﾟ体" panose="040B0A00000000000000" pitchFamily="50" charset="-128"/>
              </a:rPr>
              <a:t>　　  </a:t>
            </a:r>
            <a:r>
              <a:rPr lang="en-US" altLang="ja-JP" sz="606" dirty="0">
                <a:latin typeface="HGS創英角ﾎﾟｯﾌﾟ体" panose="040B0A00000000000000" pitchFamily="50" charset="-128"/>
                <a:ea typeface="HGS創英角ﾎﾟｯﾌﾟ体" panose="040B0A00000000000000" pitchFamily="50" charset="-128"/>
              </a:rPr>
              <a:t>55</a:t>
            </a:r>
            <a:r>
              <a:rPr lang="ja-JP" altLang="en-US" sz="606" dirty="0">
                <a:latin typeface="HGS創英角ﾎﾟｯﾌﾟ体" panose="040B0A00000000000000" pitchFamily="50" charset="-128"/>
                <a:ea typeface="HGS創英角ﾎﾟｯﾌﾟ体" panose="040B0A00000000000000" pitchFamily="50" charset="-128"/>
              </a:rPr>
              <a:t>～</a:t>
            </a:r>
            <a:r>
              <a:rPr lang="en-US" altLang="ja-JP" sz="606" dirty="0">
                <a:latin typeface="HGS創英角ﾎﾟｯﾌﾟ体" panose="040B0A00000000000000" pitchFamily="50" charset="-128"/>
                <a:ea typeface="HGS創英角ﾎﾟｯﾌﾟ体" panose="040B0A00000000000000" pitchFamily="50" charset="-128"/>
              </a:rPr>
              <a:t>64</a:t>
            </a:r>
            <a:r>
              <a:rPr lang="ja-JP" altLang="en-US" sz="606" dirty="0">
                <a:latin typeface="HGS創英角ﾎﾟｯﾌﾟ体" panose="040B0A00000000000000" pitchFamily="50" charset="-128"/>
                <a:ea typeface="HGS創英角ﾎﾟｯﾌﾟ体" panose="040B0A00000000000000" pitchFamily="50" charset="-128"/>
              </a:rPr>
              <a:t>才  就労を勧める</a:t>
            </a:r>
            <a:endParaRPr lang="en-US" altLang="ja-JP" sz="606" dirty="0">
              <a:latin typeface="HGS創英角ﾎﾟｯﾌﾟ体" panose="040B0A00000000000000" pitchFamily="50" charset="-128"/>
              <a:ea typeface="HGS創英角ﾎﾟｯﾌﾟ体" panose="040B0A00000000000000" pitchFamily="50" charset="-128"/>
            </a:endParaRPr>
          </a:p>
          <a:p>
            <a:r>
              <a:rPr lang="en-US" altLang="ja-JP" sz="692" dirty="0">
                <a:latin typeface="HGS創英角ﾎﾟｯﾌﾟ体" panose="040B0A00000000000000" pitchFamily="50" charset="-128"/>
                <a:ea typeface="HGS創英角ﾎﾟｯﾌﾟ体" panose="040B0A00000000000000" pitchFamily="50" charset="-128"/>
              </a:rPr>
              <a:t>11.</a:t>
            </a:r>
            <a:r>
              <a:rPr lang="ja-JP" altLang="en-US" sz="692" dirty="0">
                <a:latin typeface="HGS創英角ﾎﾟｯﾌﾟ体" panose="040B0A00000000000000" pitchFamily="50" charset="-128"/>
                <a:ea typeface="HGS創英角ﾎﾟｯﾌﾟ体" panose="040B0A00000000000000" pitchFamily="50" charset="-128"/>
              </a:rPr>
              <a:t>  ドイツ　　　６７</a:t>
            </a:r>
            <a:r>
              <a:rPr lang="en-US" altLang="ja-JP" sz="692" dirty="0">
                <a:latin typeface="HGS創英角ﾎﾟｯﾌﾟ体" panose="040B0A00000000000000" pitchFamily="50" charset="-128"/>
                <a:ea typeface="HGS創英角ﾎﾟｯﾌﾟ体" panose="040B0A00000000000000" pitchFamily="50" charset="-128"/>
              </a:rPr>
              <a:t>.3</a:t>
            </a:r>
          </a:p>
          <a:p>
            <a:r>
              <a:rPr lang="en-US" altLang="ja-JP" sz="606" dirty="0">
                <a:latin typeface="HGS創英角ﾎﾟｯﾌﾟ体" panose="040B0A00000000000000" pitchFamily="50" charset="-128"/>
                <a:ea typeface="HGS創英角ﾎﾟｯﾌﾟ体" panose="040B0A00000000000000" pitchFamily="50" charset="-128"/>
              </a:rPr>
              <a:t>【</a:t>
            </a:r>
            <a:r>
              <a:rPr lang="ja-JP" altLang="en-US" sz="606" dirty="0">
                <a:latin typeface="HGS創英角ﾎﾟｯﾌﾟ体" panose="040B0A00000000000000" pitchFamily="50" charset="-128"/>
                <a:ea typeface="HGS創英角ﾎﾟｯﾌﾟ体" panose="040B0A00000000000000" pitchFamily="50" charset="-128"/>
              </a:rPr>
              <a:t>①　適用外（無業者・自営業者）一般年金 　</a:t>
            </a:r>
            <a:endParaRPr lang="en-US" altLang="ja-JP" sz="606" dirty="0">
              <a:latin typeface="HGS創英角ﾎﾟｯﾌﾟ体" panose="040B0A00000000000000" pitchFamily="50" charset="-128"/>
              <a:ea typeface="HGS創英角ﾎﾟｯﾌﾟ体" panose="040B0A00000000000000" pitchFamily="50" charset="-128"/>
            </a:endParaRPr>
          </a:p>
          <a:p>
            <a:r>
              <a:rPr lang="ja-JP" altLang="en-US" sz="606" dirty="0">
                <a:latin typeface="HGS創英角ﾎﾟｯﾌﾟ体" panose="040B0A00000000000000" pitchFamily="50" charset="-128"/>
                <a:ea typeface="HGS創英角ﾎﾟｯﾌﾟ体" panose="040B0A00000000000000" pitchFamily="50" charset="-128"/>
              </a:rPr>
              <a:t>　　　鉱山労働者、鉄道員，海員年金</a:t>
            </a:r>
            <a:r>
              <a:rPr lang="en-US" altLang="ja-JP" sz="606" dirty="0">
                <a:latin typeface="HGS創英角ﾎﾟｯﾌﾟ体" panose="040B0A00000000000000" pitchFamily="50" charset="-128"/>
                <a:ea typeface="HGS創英角ﾎﾟｯﾌﾟ体" panose="040B0A00000000000000" pitchFamily="50" charset="-128"/>
              </a:rPr>
              <a:t>】65</a:t>
            </a:r>
            <a:r>
              <a:rPr lang="ja-JP" altLang="en-US" sz="606" dirty="0">
                <a:latin typeface="HGS創英角ﾎﾟｯﾌﾟ体" panose="040B0A00000000000000" pitchFamily="50" charset="-128"/>
                <a:ea typeface="HGS創英角ﾎﾟｯﾌﾟ体" panose="040B0A00000000000000" pitchFamily="50" charset="-128"/>
              </a:rPr>
              <a:t>才</a:t>
            </a:r>
            <a:endParaRPr lang="en-US" altLang="ja-JP" sz="606" dirty="0">
              <a:latin typeface="HGS創英角ﾎﾟｯﾌﾟ体" panose="040B0A00000000000000" pitchFamily="50" charset="-128"/>
              <a:ea typeface="HGS創英角ﾎﾟｯﾌﾟ体" panose="040B0A00000000000000" pitchFamily="50" charset="-128"/>
            </a:endParaRPr>
          </a:p>
          <a:p>
            <a:r>
              <a:rPr lang="en-US" altLang="ja-JP" sz="692" dirty="0">
                <a:latin typeface="HGS創英角ﾎﾟｯﾌﾟ体" panose="040B0A00000000000000" pitchFamily="50" charset="-128"/>
                <a:ea typeface="HGS創英角ﾎﾟｯﾌﾟ体" panose="040B0A00000000000000" pitchFamily="50" charset="-128"/>
              </a:rPr>
              <a:t>15.  </a:t>
            </a:r>
            <a:r>
              <a:rPr lang="ja-JP" altLang="en-US" sz="692" dirty="0">
                <a:latin typeface="HGS創英角ﾎﾟｯﾌﾟ体" panose="040B0A00000000000000" pitchFamily="50" charset="-128"/>
                <a:ea typeface="HGS創英角ﾎﾟｯﾌﾟ体" panose="040B0A00000000000000" pitchFamily="50" charset="-128"/>
              </a:rPr>
              <a:t>イギリス　　６４</a:t>
            </a:r>
            <a:r>
              <a:rPr lang="en-US" altLang="ja-JP" sz="692" dirty="0">
                <a:latin typeface="HGS創英角ﾎﾟｯﾌﾟ体" panose="040B0A00000000000000" pitchFamily="50" charset="-128"/>
                <a:ea typeface="HGS創英角ﾎﾟｯﾌﾟ体" panose="040B0A00000000000000" pitchFamily="50" charset="-128"/>
              </a:rPr>
              <a:t>..9</a:t>
            </a:r>
          </a:p>
          <a:p>
            <a:r>
              <a:rPr lang="en-US" altLang="ja-JP" sz="606" dirty="0">
                <a:latin typeface="HGS創英角ﾎﾟｯﾌﾟ体" panose="040B0A00000000000000" pitchFamily="50" charset="-128"/>
                <a:ea typeface="HGS創英角ﾎﾟｯﾌﾟ体" panose="040B0A00000000000000" pitchFamily="50" charset="-128"/>
              </a:rPr>
              <a:t>【</a:t>
            </a:r>
            <a:r>
              <a:rPr lang="ja-JP" altLang="en-US" sz="606" dirty="0">
                <a:latin typeface="HGS創英角ﾎﾟｯﾌﾟ体" panose="040B0A00000000000000" pitchFamily="50" charset="-128"/>
                <a:ea typeface="HGS創英角ﾎﾟｯﾌﾟ体" panose="040B0A00000000000000" pitchFamily="50" charset="-128"/>
              </a:rPr>
              <a:t>①　国家年金、対象外 </a:t>
            </a:r>
            <a:r>
              <a:rPr lang="en-US" altLang="ja-JP" sz="606" dirty="0">
                <a:latin typeface="HGS創英角ﾎﾟｯﾌﾟ体" panose="040B0A00000000000000" pitchFamily="50" charset="-128"/>
                <a:ea typeface="HGS創英角ﾎﾟｯﾌﾟ体" panose="040B0A00000000000000" pitchFamily="50" charset="-128"/>
              </a:rPr>
              <a:t>】65</a:t>
            </a:r>
            <a:r>
              <a:rPr lang="ja-JP" altLang="en-US" sz="606" dirty="0">
                <a:latin typeface="HGS創英角ﾎﾟｯﾌﾟ体" panose="040B0A00000000000000" pitchFamily="50" charset="-128"/>
                <a:ea typeface="HGS創英角ﾎﾟｯﾌﾟ体" panose="040B0A00000000000000" pitchFamily="50" charset="-128"/>
              </a:rPr>
              <a:t>才、</a:t>
            </a:r>
            <a:r>
              <a:rPr lang="en-US" altLang="ja-JP" sz="606" dirty="0">
                <a:latin typeface="HGS創英角ﾎﾟｯﾌﾟ体" panose="040B0A00000000000000" pitchFamily="50" charset="-128"/>
                <a:ea typeface="HGS創英角ﾎﾟｯﾌﾟ体" panose="040B0A00000000000000" pitchFamily="50" charset="-128"/>
              </a:rPr>
              <a:t>25,8</a:t>
            </a:r>
            <a:r>
              <a:rPr lang="ja-JP" altLang="en-US" sz="606" dirty="0">
                <a:latin typeface="HGS創英角ﾎﾟｯﾌﾟ体" panose="040B0A00000000000000" pitchFamily="50" charset="-128"/>
                <a:ea typeface="HGS創英角ﾎﾟｯﾌﾟ体" panose="040B0A00000000000000" pitchFamily="50" charset="-128"/>
              </a:rPr>
              <a:t>％</a:t>
            </a:r>
            <a:endParaRPr lang="en-US" altLang="ja-JP" sz="606" dirty="0">
              <a:latin typeface="HGS創英角ﾎﾟｯﾌﾟ体" panose="040B0A00000000000000" pitchFamily="50" charset="-128"/>
              <a:ea typeface="HGS創英角ﾎﾟｯﾌﾟ体" panose="040B0A00000000000000" pitchFamily="50" charset="-128"/>
            </a:endParaRPr>
          </a:p>
          <a:p>
            <a:r>
              <a:rPr lang="ja-JP" altLang="en-US" sz="692" dirty="0">
                <a:latin typeface="HGS創英角ﾎﾟｯﾌﾟ体" panose="040B0A00000000000000" pitchFamily="50" charset="-128"/>
                <a:ea typeface="HGS創英角ﾎﾟｯﾌﾟ体" panose="040B0A00000000000000" pitchFamily="50" charset="-128"/>
              </a:rPr>
              <a:t>       アメリカ　　６０</a:t>
            </a:r>
            <a:r>
              <a:rPr lang="en-US" altLang="ja-JP" sz="692" dirty="0">
                <a:latin typeface="HGS創英角ﾎﾟｯﾌﾟ体" panose="040B0A00000000000000" pitchFamily="50" charset="-128"/>
                <a:ea typeface="HGS創英角ﾎﾟｯﾌﾟ体" panose="040B0A00000000000000" pitchFamily="50" charset="-128"/>
              </a:rPr>
              <a:t>..3</a:t>
            </a:r>
            <a:endParaRPr lang="en-US" altLang="ja-JP" sz="865" dirty="0">
              <a:latin typeface="HGS創英角ﾎﾟｯﾌﾟ体" panose="040B0A00000000000000" pitchFamily="50" charset="-128"/>
              <a:ea typeface="HGS創英角ﾎﾟｯﾌﾟ体" panose="040B0A00000000000000" pitchFamily="50" charset="-128"/>
            </a:endParaRPr>
          </a:p>
          <a:p>
            <a:r>
              <a:rPr lang="ja-JP" altLang="en-US" sz="606" dirty="0">
                <a:latin typeface="HGS創英角ﾎﾟｯﾌﾟ体" panose="040B0A00000000000000" pitchFamily="50" charset="-128"/>
                <a:ea typeface="HGS創英角ﾎﾟｯﾌﾟ体" panose="040B0A00000000000000" pitchFamily="50" charset="-128"/>
              </a:rPr>
              <a:t>        ①老齢・遺族・傷害年金、対象外</a:t>
            </a:r>
            <a:r>
              <a:rPr lang="en-US" altLang="ja-JP" sz="606" dirty="0">
                <a:latin typeface="HGS創英角ﾎﾟｯﾌﾟ体" panose="040B0A00000000000000" pitchFamily="50" charset="-128"/>
                <a:ea typeface="HGS創英角ﾎﾟｯﾌﾟ体" panose="040B0A00000000000000" pitchFamily="50" charset="-128"/>
              </a:rPr>
              <a:t>】66</a:t>
            </a:r>
            <a:r>
              <a:rPr lang="ja-JP" altLang="en-US" sz="606" dirty="0">
                <a:latin typeface="HGS創英角ﾎﾟｯﾌﾟ体" panose="040B0A00000000000000" pitchFamily="50" charset="-128"/>
                <a:ea typeface="HGS創英角ﾎﾟｯﾌﾟ体" panose="040B0A00000000000000" pitchFamily="50" charset="-128"/>
              </a:rPr>
              <a:t>才、</a:t>
            </a:r>
            <a:r>
              <a:rPr lang="en-US" altLang="ja-JP" sz="606" dirty="0">
                <a:latin typeface="HGS創英角ﾎﾟｯﾌﾟ体" panose="040B0A00000000000000" pitchFamily="50" charset="-128"/>
                <a:ea typeface="HGS創英角ﾎﾟｯﾌﾟ体" panose="040B0A00000000000000" pitchFamily="50" charset="-128"/>
              </a:rPr>
              <a:t>12,4</a:t>
            </a:r>
          </a:p>
          <a:p>
            <a:r>
              <a:rPr lang="en-US" altLang="ja-JP" sz="779" dirty="0">
                <a:latin typeface="HGS創英角ﾎﾟｯﾌﾟ体" panose="040B0A00000000000000" pitchFamily="50" charset="-128"/>
                <a:ea typeface="HGS創英角ﾎﾟｯﾌﾟ体" panose="040B0A00000000000000" pitchFamily="50" charset="-128"/>
              </a:rPr>
              <a:t>20.  </a:t>
            </a:r>
            <a:r>
              <a:rPr lang="ja-JP" altLang="en-US" sz="779" dirty="0">
                <a:latin typeface="HGS創英角ﾎﾟｯﾌﾟ体" panose="040B0A00000000000000" pitchFamily="50" charset="-128"/>
                <a:ea typeface="HGS創英角ﾎﾟｯﾌﾟ体" panose="040B0A00000000000000" pitchFamily="50" charset="-128"/>
              </a:rPr>
              <a:t>フランス　６４</a:t>
            </a:r>
            <a:r>
              <a:rPr lang="en-US" altLang="ja-JP" sz="779" dirty="0">
                <a:latin typeface="HGS創英角ﾎﾟｯﾌﾟ体" panose="040B0A00000000000000" pitchFamily="50" charset="-128"/>
                <a:ea typeface="HGS創英角ﾎﾟｯﾌﾟ体" panose="040B0A00000000000000" pitchFamily="50" charset="-128"/>
              </a:rPr>
              <a:t>.</a:t>
            </a:r>
          </a:p>
          <a:p>
            <a:r>
              <a:rPr lang="en-US" altLang="ja-JP" sz="692" dirty="0">
                <a:latin typeface="HGS創英角ﾎﾟｯﾌﾟ体" panose="040B0A00000000000000" pitchFamily="50" charset="-128"/>
                <a:ea typeface="HGS創英角ﾎﾟｯﾌﾟ体" panose="040B0A00000000000000" pitchFamily="50" charset="-128"/>
              </a:rPr>
              <a:t>  【 </a:t>
            </a:r>
            <a:r>
              <a:rPr lang="ja-JP" altLang="en-US" sz="692" dirty="0">
                <a:latin typeface="HGS創英角ﾎﾟｯﾌﾟ体" panose="040B0A00000000000000" pitchFamily="50" charset="-128"/>
                <a:ea typeface="HGS創英角ﾎﾟｯﾌﾟ体" panose="040B0A00000000000000" pitchFamily="50" charset="-128"/>
              </a:rPr>
              <a:t>①</a:t>
            </a:r>
            <a:r>
              <a:rPr lang="en-US" altLang="ja-JP" sz="692" dirty="0">
                <a:latin typeface="HGS創英角ﾎﾟｯﾌﾟ体" panose="040B0A00000000000000" pitchFamily="50" charset="-128"/>
                <a:ea typeface="HGS創英角ﾎﾟｯﾌﾟ体" panose="040B0A00000000000000" pitchFamily="50" charset="-128"/>
              </a:rPr>
              <a:t> 【</a:t>
            </a:r>
            <a:r>
              <a:rPr lang="ja-JP" altLang="en-US" sz="692" dirty="0">
                <a:latin typeface="HGS創英角ﾎﾟｯﾌﾟ体" panose="040B0A00000000000000" pitchFamily="50" charset="-128"/>
                <a:ea typeface="HGS創英角ﾎﾟｯﾌﾟ体" panose="040B0A00000000000000" pitchFamily="50" charset="-128"/>
              </a:rPr>
              <a:t>国家年金、対象外 </a:t>
            </a:r>
            <a:r>
              <a:rPr lang="en-US" altLang="ja-JP" sz="692" dirty="0">
                <a:latin typeface="HGS創英角ﾎﾟｯﾌﾟ体" panose="040B0A00000000000000" pitchFamily="50" charset="-128"/>
                <a:ea typeface="HGS創英角ﾎﾟｯﾌﾟ体" panose="040B0A00000000000000" pitchFamily="50" charset="-128"/>
              </a:rPr>
              <a:t>】65</a:t>
            </a:r>
            <a:r>
              <a:rPr lang="ja-JP" altLang="en-US" sz="692" dirty="0">
                <a:latin typeface="HGS創英角ﾎﾟｯﾌﾟ体" panose="040B0A00000000000000" pitchFamily="50" charset="-128"/>
                <a:ea typeface="HGS創英角ﾎﾟｯﾌﾟ体" panose="040B0A00000000000000" pitchFamily="50" charset="-128"/>
              </a:rPr>
              <a:t>才、</a:t>
            </a:r>
            <a:r>
              <a:rPr lang="en-US" altLang="ja-JP" sz="692" dirty="0">
                <a:latin typeface="HGS創英角ﾎﾟｯﾌﾟ体" panose="040B0A00000000000000" pitchFamily="50" charset="-128"/>
                <a:ea typeface="HGS創英角ﾎﾟｯﾌﾟ体" panose="040B0A00000000000000" pitchFamily="50" charset="-128"/>
              </a:rPr>
              <a:t>25,8</a:t>
            </a:r>
            <a:r>
              <a:rPr lang="ja-JP" altLang="en-US" sz="692" dirty="0">
                <a:latin typeface="HGS創英角ﾎﾟｯﾌﾟ体" panose="040B0A00000000000000" pitchFamily="50" charset="-128"/>
                <a:ea typeface="HGS創英角ﾎﾟｯﾌﾟ体" panose="040B0A00000000000000" pitchFamily="50" charset="-128"/>
              </a:rPr>
              <a:t>％</a:t>
            </a:r>
            <a:endParaRPr lang="en-US" altLang="ja-JP" sz="692" dirty="0">
              <a:latin typeface="HGS創英角ﾎﾟｯﾌﾟ体" panose="040B0A00000000000000" pitchFamily="50" charset="-128"/>
              <a:ea typeface="HGS創英角ﾎﾟｯﾌﾟ体" panose="040B0A00000000000000" pitchFamily="50" charset="-128"/>
            </a:endParaRPr>
          </a:p>
          <a:p>
            <a:r>
              <a:rPr lang="en-US" altLang="ja-JP" sz="779" dirty="0">
                <a:latin typeface="HGS創英角ﾎﾟｯﾌﾟ体" panose="040B0A00000000000000" pitchFamily="50" charset="-128"/>
                <a:ea typeface="HGS創英角ﾎﾟｯﾌﾟ体" panose="040B0A00000000000000" pitchFamily="50" charset="-128"/>
              </a:rPr>
              <a:t>32</a:t>
            </a:r>
            <a:r>
              <a:rPr lang="ja-JP" altLang="en-US" sz="692" dirty="0">
                <a:latin typeface="HGS創英角ﾎﾟｯﾌﾟ体" panose="040B0A00000000000000" pitchFamily="50" charset="-128"/>
                <a:ea typeface="HGS創英角ﾎﾟｯﾌﾟ体" panose="040B0A00000000000000" pitchFamily="50" charset="-128"/>
              </a:rPr>
              <a:t>、日　　本　  ４８</a:t>
            </a:r>
            <a:r>
              <a:rPr lang="en-US" altLang="ja-JP" sz="692" dirty="0">
                <a:latin typeface="HGS創英角ﾎﾟｯﾌﾟ体" panose="040B0A00000000000000" pitchFamily="50" charset="-128"/>
                <a:ea typeface="HGS創英角ﾎﾟｯﾌﾟ体" panose="040B0A00000000000000" pitchFamily="50" charset="-128"/>
              </a:rPr>
              <a:t>5</a:t>
            </a:r>
          </a:p>
          <a:p>
            <a:r>
              <a:rPr lang="ja-JP" altLang="en-US" sz="606" dirty="0">
                <a:latin typeface="HGS創英角ﾎﾟｯﾌﾟ体" panose="040B0A00000000000000" pitchFamily="50" charset="-128"/>
                <a:ea typeface="HGS創英角ﾎﾟｯﾌﾟ体" panose="040B0A00000000000000" pitchFamily="50" charset="-128"/>
              </a:rPr>
              <a:t>  </a:t>
            </a:r>
            <a:r>
              <a:rPr lang="en-US" altLang="ja-JP" sz="606" dirty="0">
                <a:latin typeface="HGS創英角ﾎﾟｯﾌﾟ体" panose="040B0A00000000000000" pitchFamily="50" charset="-128"/>
                <a:ea typeface="HGS創英角ﾎﾟｯﾌﾟ体" panose="040B0A00000000000000" pitchFamily="50" charset="-128"/>
              </a:rPr>
              <a:t>【</a:t>
            </a:r>
            <a:r>
              <a:rPr lang="ja-JP" altLang="en-US" sz="606" dirty="0">
                <a:latin typeface="HGS創英角ﾎﾟｯﾌﾟ体" panose="040B0A00000000000000" pitchFamily="50" charset="-128"/>
                <a:ea typeface="HGS創英角ﾎﾟｯﾌﾟ体" panose="040B0A00000000000000" pitchFamily="50" charset="-128"/>
              </a:rPr>
              <a:t> ①国民年金，②厚生年金、③企業年金、④イデコ</a:t>
            </a:r>
            <a:endParaRPr lang="en-US" altLang="ja-JP" sz="606" dirty="0">
              <a:latin typeface="HGS創英角ﾎﾟｯﾌﾟ体" panose="040B0A00000000000000" pitchFamily="50" charset="-128"/>
              <a:ea typeface="HGS創英角ﾎﾟｯﾌﾟ体" panose="040B0A00000000000000" pitchFamily="50" charset="-128"/>
            </a:endParaRPr>
          </a:p>
          <a:p>
            <a:r>
              <a:rPr lang="ja-JP" altLang="en-US" sz="606" dirty="0">
                <a:latin typeface="HGS創英角ﾎﾟｯﾌﾟ体" panose="040B0A00000000000000" pitchFamily="50" charset="-128"/>
                <a:ea typeface="HGS創英角ﾎﾟｯﾌﾟ体" panose="040B0A00000000000000" pitchFamily="50" charset="-128"/>
              </a:rPr>
              <a:t>　   ⑤イサ</a:t>
            </a:r>
            <a:r>
              <a:rPr lang="en-US" altLang="ja-JP" sz="606" dirty="0">
                <a:latin typeface="HGS創英角ﾎﾟｯﾌﾟ体" panose="040B0A00000000000000" pitchFamily="50" charset="-128"/>
                <a:ea typeface="HGS創英角ﾎﾟｯﾌﾟ体" panose="040B0A00000000000000" pitchFamily="50" charset="-128"/>
              </a:rPr>
              <a:t>)  65</a:t>
            </a:r>
            <a:r>
              <a:rPr lang="ja-JP" altLang="en-US" sz="606" dirty="0">
                <a:latin typeface="HGS創英角ﾎﾟｯﾌﾟ体" panose="040B0A00000000000000" pitchFamily="50" charset="-128"/>
                <a:ea typeface="HGS創英角ﾎﾟｯﾌﾟ体" panose="040B0A00000000000000" pitchFamily="50" charset="-128"/>
              </a:rPr>
              <a:t>才支給、自営業者（</a:t>
            </a:r>
            <a:r>
              <a:rPr lang="en-US" altLang="ja-JP" sz="606" dirty="0">
                <a:latin typeface="HGS創英角ﾎﾟｯﾌﾟ体" panose="040B0A00000000000000" pitchFamily="50" charset="-128"/>
                <a:ea typeface="HGS創英角ﾎﾟｯﾌﾟ体" panose="040B0A00000000000000" pitchFamily="50" charset="-128"/>
              </a:rPr>
              <a:t>1</a:t>
            </a:r>
            <a:r>
              <a:rPr lang="ja-JP" altLang="en-US" sz="433" dirty="0">
                <a:latin typeface="HGS創英角ﾎﾟｯﾌﾟ体" panose="040B0A00000000000000" pitchFamily="50" charset="-128"/>
                <a:ea typeface="HGS創英角ﾎﾟｯﾌﾟ体" panose="040B0A00000000000000" pitchFamily="50" charset="-128"/>
              </a:rPr>
              <a:t>万</a:t>
            </a:r>
            <a:r>
              <a:rPr lang="en-US" altLang="ja-JP" sz="606" dirty="0">
                <a:latin typeface="HGS創英角ﾎﾟｯﾌﾟ体" panose="040B0A00000000000000" pitchFamily="50" charset="-128"/>
                <a:ea typeface="HGS創英角ﾎﾟｯﾌﾟ体" panose="040B0A00000000000000" pitchFamily="50" charset="-128"/>
              </a:rPr>
              <a:t>6410</a:t>
            </a:r>
            <a:r>
              <a:rPr lang="ja-JP" altLang="en-US" sz="433" dirty="0">
                <a:latin typeface="HGS創英角ﾎﾟｯﾌﾟ体" panose="040B0A00000000000000" pitchFamily="50" charset="-128"/>
                <a:ea typeface="HGS創英角ﾎﾟｯﾌﾟ体" panose="040B0A00000000000000" pitchFamily="50" charset="-128"/>
              </a:rPr>
              <a:t>円</a:t>
            </a:r>
            <a:r>
              <a:rPr lang="ja-JP" altLang="en-US" sz="606" dirty="0">
                <a:latin typeface="HGS創英角ﾎﾟｯﾌﾟ体" panose="040B0A00000000000000" pitchFamily="50" charset="-128"/>
                <a:ea typeface="HGS創英角ﾎﾟｯﾌﾟ体" panose="040B0A00000000000000" pitchFamily="50" charset="-128"/>
              </a:rPr>
              <a:t>～</a:t>
            </a:r>
            <a:r>
              <a:rPr lang="en-US" altLang="ja-JP" sz="606" dirty="0">
                <a:latin typeface="HGS創英角ﾎﾟｯﾌﾟ体" panose="040B0A00000000000000" pitchFamily="50" charset="-128"/>
                <a:ea typeface="HGS創英角ﾎﾟｯﾌﾟ体" panose="040B0A00000000000000" pitchFamily="50" charset="-128"/>
              </a:rPr>
              <a:t>6,,5</a:t>
            </a:r>
            <a:r>
              <a:rPr lang="ja-JP" altLang="en-US" sz="606" dirty="0">
                <a:latin typeface="HGS創英角ﾎﾟｯﾌﾟ体" panose="040B0A00000000000000" pitchFamily="50" charset="-128"/>
                <a:ea typeface="HGS創英角ﾎﾟｯﾌﾟ体" panose="040B0A00000000000000" pitchFamily="50" charset="-128"/>
              </a:rPr>
              <a:t>万円</a:t>
            </a:r>
            <a:r>
              <a:rPr lang="ja-JP" altLang="en-US" sz="692" dirty="0">
                <a:latin typeface="HGS創英角ﾎﾟｯﾌﾟ体" panose="040B0A00000000000000" pitchFamily="50" charset="-128"/>
                <a:ea typeface="HGS創英角ﾎﾟｯﾌﾟ体" panose="040B0A00000000000000" pitchFamily="50" charset="-128"/>
              </a:rPr>
              <a:t>）　</a:t>
            </a:r>
            <a:endParaRPr lang="en-US" altLang="ja-JP" sz="692" dirty="0">
              <a:latin typeface="HGS創英角ﾎﾟｯﾌﾟ体" panose="040B0A00000000000000" pitchFamily="50" charset="-128"/>
              <a:ea typeface="HGS創英角ﾎﾟｯﾌﾟ体" panose="040B0A00000000000000" pitchFamily="50" charset="-128"/>
            </a:endParaRPr>
          </a:p>
        </p:txBody>
      </p:sp>
      <p:pic>
        <p:nvPicPr>
          <p:cNvPr id="5" name="図 4" descr="テーブル&#10;&#10;自動的に生成された説明">
            <a:extLst>
              <a:ext uri="{FF2B5EF4-FFF2-40B4-BE49-F238E27FC236}">
                <a16:creationId xmlns:a16="http://schemas.microsoft.com/office/drawing/2014/main" id="{C3A953A0-DBAE-4996-95DA-F2F24AAFEB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201" y="591429"/>
            <a:ext cx="1471106" cy="1923019"/>
          </a:xfrm>
          <a:prstGeom prst="rect">
            <a:avLst/>
          </a:prstGeom>
        </p:spPr>
      </p:pic>
      <p:sp>
        <p:nvSpPr>
          <p:cNvPr id="6" name="テキスト ボックス 5">
            <a:extLst>
              <a:ext uri="{FF2B5EF4-FFF2-40B4-BE49-F238E27FC236}">
                <a16:creationId xmlns:a16="http://schemas.microsoft.com/office/drawing/2014/main" id="{F3547018-2326-47F2-9BAA-73B22788AEBC}"/>
              </a:ext>
            </a:extLst>
          </p:cNvPr>
          <p:cNvSpPr txBox="1"/>
          <p:nvPr/>
        </p:nvSpPr>
        <p:spPr>
          <a:xfrm>
            <a:off x="625497" y="334502"/>
            <a:ext cx="3156054" cy="332079"/>
          </a:xfrm>
          <a:prstGeom prst="rect">
            <a:avLst/>
          </a:prstGeom>
          <a:noFill/>
        </p:spPr>
        <p:txBody>
          <a:bodyPr wrap="square" rtlCol="0">
            <a:spAutoFit/>
          </a:bodyPr>
          <a:lstStyle/>
          <a:p>
            <a:r>
              <a:rPr lang="en-US" altLang="ja-JP" sz="1212" dirty="0">
                <a:latin typeface="HG創英角ﾎﾟｯﾌﾟ体" panose="040B0A09000000000000" pitchFamily="49" charset="-128"/>
                <a:ea typeface="HG創英角ﾎﾟｯﾌﾟ体" panose="040B0A09000000000000" pitchFamily="49" charset="-128"/>
              </a:rPr>
              <a:t>2020</a:t>
            </a:r>
            <a:r>
              <a:rPr lang="ja-JP" altLang="en-US" sz="1212" dirty="0">
                <a:latin typeface="HG創英角ﾎﾟｯﾌﾟ体" panose="040B0A09000000000000" pitchFamily="49" charset="-128"/>
                <a:ea typeface="HG創英角ﾎﾟｯﾌﾟ体" panose="040B0A09000000000000" pitchFamily="49" charset="-128"/>
              </a:rPr>
              <a:t>年</a:t>
            </a:r>
            <a:r>
              <a:rPr lang="ja-JP" altLang="en-US" sz="1558" dirty="0">
                <a:latin typeface="HG創英角ﾎﾟｯﾌﾟ体" panose="040B0A09000000000000" pitchFamily="49" charset="-128"/>
                <a:ea typeface="HG創英角ﾎﾟｯﾌﾟ体" panose="040B0A09000000000000" pitchFamily="49" charset="-128"/>
              </a:rPr>
              <a:t>　　世界の年金    </a:t>
            </a:r>
            <a:r>
              <a:rPr lang="en-US" altLang="ja-JP" sz="1212" dirty="0">
                <a:latin typeface="HG創英角ﾎﾟｯﾌﾟ体" panose="040B0A09000000000000" pitchFamily="49" charset="-128"/>
                <a:ea typeface="HG創英角ﾎﾟｯﾌﾟ体" panose="040B0A09000000000000" pitchFamily="49" charset="-128"/>
              </a:rPr>
              <a:t>2022</a:t>
            </a:r>
            <a:r>
              <a:rPr lang="ja-JP" altLang="en-US" sz="1212" dirty="0">
                <a:latin typeface="HG創英角ﾎﾟｯﾌﾟ体" panose="040B0A09000000000000" pitchFamily="49" charset="-128"/>
                <a:ea typeface="HG創英角ﾎﾟｯﾌﾟ体" panose="040B0A09000000000000" pitchFamily="49" charset="-128"/>
              </a:rPr>
              <a:t>年</a:t>
            </a:r>
            <a:r>
              <a:rPr lang="ja-JP" altLang="en-US" sz="1558" dirty="0">
                <a:latin typeface="HG創英角ﾎﾟｯﾌﾟ体" panose="040B0A09000000000000" pitchFamily="49" charset="-128"/>
                <a:ea typeface="HG創英角ﾎﾟｯﾌﾟ体" panose="040B0A09000000000000" pitchFamily="49" charset="-128"/>
              </a:rPr>
              <a:t> </a:t>
            </a:r>
          </a:p>
        </p:txBody>
      </p:sp>
      <p:sp>
        <p:nvSpPr>
          <p:cNvPr id="3" name="テキスト ボックス 2">
            <a:extLst>
              <a:ext uri="{FF2B5EF4-FFF2-40B4-BE49-F238E27FC236}">
                <a16:creationId xmlns:a16="http://schemas.microsoft.com/office/drawing/2014/main" id="{B6DB4C42-8BFC-4B68-AE9C-C424DE4BC4AF}"/>
              </a:ext>
            </a:extLst>
          </p:cNvPr>
          <p:cNvSpPr txBox="1"/>
          <p:nvPr/>
        </p:nvSpPr>
        <p:spPr>
          <a:xfrm>
            <a:off x="669700" y="2477492"/>
            <a:ext cx="1308607" cy="172227"/>
          </a:xfrm>
          <a:prstGeom prst="rect">
            <a:avLst/>
          </a:prstGeom>
          <a:noFill/>
        </p:spPr>
        <p:txBody>
          <a:bodyPr wrap="square" rtlCol="0">
            <a:spAutoFit/>
          </a:bodyPr>
          <a:lstStyle/>
          <a:p>
            <a:r>
              <a:rPr lang="ja-JP" altLang="en-US" sz="519" dirty="0"/>
              <a:t>　</a:t>
            </a:r>
            <a:r>
              <a:rPr lang="ja-JP" altLang="en-US" sz="519" b="1" dirty="0"/>
              <a:t>十分性　持続性　健全性</a:t>
            </a:r>
          </a:p>
        </p:txBody>
      </p:sp>
    </p:spTree>
    <p:extLst>
      <p:ext uri="{BB962C8B-B14F-4D97-AF65-F5344CB8AC3E}">
        <p14:creationId xmlns:p14="http://schemas.microsoft.com/office/powerpoint/2010/main" val="3630605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楕円 4">
            <a:extLst>
              <a:ext uri="{FF2B5EF4-FFF2-40B4-BE49-F238E27FC236}">
                <a16:creationId xmlns:a16="http://schemas.microsoft.com/office/drawing/2014/main" id="{38170182-87A6-4DDA-BF7B-EB719DA06256}"/>
              </a:ext>
            </a:extLst>
          </p:cNvPr>
          <p:cNvSpPr/>
          <p:nvPr/>
        </p:nvSpPr>
        <p:spPr>
          <a:xfrm>
            <a:off x="3044844" y="1136564"/>
            <a:ext cx="872405" cy="15023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58"/>
          </a:p>
        </p:txBody>
      </p:sp>
      <p:sp>
        <p:nvSpPr>
          <p:cNvPr id="3" name="円柱 2">
            <a:extLst>
              <a:ext uri="{FF2B5EF4-FFF2-40B4-BE49-F238E27FC236}">
                <a16:creationId xmlns:a16="http://schemas.microsoft.com/office/drawing/2014/main" id="{BDBD69A6-3782-48AA-95C3-78344F84749D}"/>
              </a:ext>
            </a:extLst>
          </p:cNvPr>
          <p:cNvSpPr/>
          <p:nvPr/>
        </p:nvSpPr>
        <p:spPr>
          <a:xfrm>
            <a:off x="3228411" y="1305126"/>
            <a:ext cx="319614" cy="712744"/>
          </a:xfrm>
          <a:prstGeom prst="ca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58"/>
          </a:p>
        </p:txBody>
      </p:sp>
      <p:sp>
        <p:nvSpPr>
          <p:cNvPr id="4" name="円柱 3">
            <a:extLst>
              <a:ext uri="{FF2B5EF4-FFF2-40B4-BE49-F238E27FC236}">
                <a16:creationId xmlns:a16="http://schemas.microsoft.com/office/drawing/2014/main" id="{42EA58F7-F1C9-4F3B-9937-71C4C1D92944}"/>
              </a:ext>
            </a:extLst>
          </p:cNvPr>
          <p:cNvSpPr/>
          <p:nvPr/>
        </p:nvSpPr>
        <p:spPr>
          <a:xfrm>
            <a:off x="3577016" y="1313731"/>
            <a:ext cx="258473" cy="685816"/>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58"/>
          </a:p>
        </p:txBody>
      </p:sp>
      <p:sp>
        <p:nvSpPr>
          <p:cNvPr id="2" name="テキスト ボックス 1">
            <a:extLst>
              <a:ext uri="{FF2B5EF4-FFF2-40B4-BE49-F238E27FC236}">
                <a16:creationId xmlns:a16="http://schemas.microsoft.com/office/drawing/2014/main" id="{595FE87B-746B-437E-8970-948974BF700F}"/>
              </a:ext>
            </a:extLst>
          </p:cNvPr>
          <p:cNvSpPr txBox="1"/>
          <p:nvPr/>
        </p:nvSpPr>
        <p:spPr>
          <a:xfrm>
            <a:off x="269776" y="440870"/>
            <a:ext cx="3885663" cy="2090059"/>
          </a:xfrm>
          <a:prstGeom prst="rect">
            <a:avLst/>
          </a:prstGeom>
          <a:noFill/>
        </p:spPr>
        <p:txBody>
          <a:bodyPr wrap="square" rtlCol="0">
            <a:spAutoFit/>
          </a:bodyPr>
          <a:lstStyle/>
          <a:p>
            <a:r>
              <a:rPr lang="ja-JP" altLang="en-US" sz="1558" dirty="0">
                <a:latin typeface="HGP創英角ﾎﾟｯﾌﾟ体" panose="040B0A00000000000000" pitchFamily="50" charset="-128"/>
                <a:ea typeface="HGP創英角ﾎﾟｯﾌﾟ体" panose="040B0A00000000000000" pitchFamily="50" charset="-128"/>
              </a:rPr>
              <a:t>　　　　　　国民年金機構とは</a:t>
            </a:r>
            <a:endParaRPr lang="en-US" altLang="ja-JP" sz="1558" dirty="0">
              <a:latin typeface="HGP創英角ﾎﾟｯﾌﾟ体" panose="040B0A00000000000000" pitchFamily="50" charset="-128"/>
              <a:ea typeface="HGP創英角ﾎﾟｯﾌﾟ体" panose="040B0A00000000000000" pitchFamily="50" charset="-128"/>
            </a:endParaRPr>
          </a:p>
          <a:p>
            <a:endParaRPr lang="en-US" altLang="ja-JP" sz="952" dirty="0">
              <a:solidFill>
                <a:srgbClr val="000000"/>
              </a:solidFill>
              <a:latin typeface="HGP創英角ﾎﾟｯﾌﾟ体" panose="040B0A00000000000000" pitchFamily="50" charset="-128"/>
              <a:ea typeface="HGP創英角ﾎﾟｯﾌﾟ体" panose="040B0A00000000000000" pitchFamily="50" charset="-128"/>
            </a:endParaRPr>
          </a:p>
          <a:p>
            <a:r>
              <a:rPr lang="ja-JP" altLang="en-US" sz="952" dirty="0">
                <a:solidFill>
                  <a:srgbClr val="000000"/>
                </a:solidFill>
                <a:latin typeface="HGP創英角ﾎﾟｯﾌﾟ体" panose="040B0A00000000000000" pitchFamily="50" charset="-128"/>
                <a:ea typeface="HGP創英角ﾎﾟｯﾌﾟ体" panose="040B0A00000000000000" pitchFamily="50" charset="-128"/>
              </a:rPr>
              <a:t>　国（厚生労働大臣）の監督のもと、公的年金制度の運営を国から任されている唯一の組織。　</a:t>
            </a:r>
            <a:r>
              <a:rPr lang="en-US" altLang="ja-JP" sz="952" dirty="0">
                <a:solidFill>
                  <a:srgbClr val="000000"/>
                </a:solidFill>
                <a:latin typeface="HGP創英角ﾎﾟｯﾌﾟ体" panose="040B0A00000000000000" pitchFamily="50" charset="-128"/>
                <a:ea typeface="HGP創英角ﾎﾟｯﾌﾟ体" panose="040B0A00000000000000" pitchFamily="50" charset="-128"/>
              </a:rPr>
              <a:t>2010</a:t>
            </a:r>
            <a:r>
              <a:rPr lang="ja-JP" altLang="en-US" sz="952" dirty="0">
                <a:solidFill>
                  <a:srgbClr val="000000"/>
                </a:solidFill>
                <a:latin typeface="HGP創英角ﾎﾟｯﾌﾟ体" panose="040B0A00000000000000" pitchFamily="50" charset="-128"/>
                <a:ea typeface="HGP創英角ﾎﾟｯﾌﾟ体" panose="040B0A00000000000000" pitchFamily="50" charset="-128"/>
              </a:rPr>
              <a:t>年設立 東京都杉並区 職員</a:t>
            </a:r>
            <a:r>
              <a:rPr lang="en-US" altLang="ja-JP" sz="952" dirty="0">
                <a:solidFill>
                  <a:srgbClr val="000000"/>
                </a:solidFill>
                <a:latin typeface="HGP創英角ﾎﾟｯﾌﾟ体" panose="040B0A00000000000000" pitchFamily="50" charset="-128"/>
                <a:ea typeface="HGP創英角ﾎﾟｯﾌﾟ体" panose="040B0A00000000000000" pitchFamily="50" charset="-128"/>
              </a:rPr>
              <a:t>1.1</a:t>
            </a:r>
            <a:r>
              <a:rPr lang="ja-JP" altLang="en-US" sz="952" dirty="0">
                <a:solidFill>
                  <a:srgbClr val="000000"/>
                </a:solidFill>
                <a:latin typeface="HGP創英角ﾎﾟｯﾌﾟ体" panose="040B0A00000000000000" pitchFamily="50" charset="-128"/>
                <a:ea typeface="HGP創英角ﾎﾟｯﾌﾟ体" panose="040B0A00000000000000" pitchFamily="50" charset="-128"/>
              </a:rPr>
              <a:t>０８３人</a:t>
            </a:r>
            <a:endParaRPr lang="en-US" altLang="ja-JP" sz="952" dirty="0">
              <a:solidFill>
                <a:srgbClr val="000000"/>
              </a:solidFill>
              <a:latin typeface="HGP創英角ﾎﾟｯﾌﾟ体" panose="040B0A00000000000000" pitchFamily="50" charset="-128"/>
              <a:ea typeface="HGP創英角ﾎﾟｯﾌﾟ体" panose="040B0A00000000000000" pitchFamily="50" charset="-128"/>
            </a:endParaRPr>
          </a:p>
          <a:p>
            <a:r>
              <a:rPr lang="ja-JP" altLang="en-US" sz="865" dirty="0">
                <a:solidFill>
                  <a:srgbClr val="202124"/>
                </a:solidFill>
                <a:latin typeface="HGP創英角ﾎﾟｯﾌﾟ体" panose="040B0A00000000000000" pitchFamily="50" charset="-128"/>
                <a:ea typeface="HGP創英角ﾎﾟｯﾌﾟ体" panose="040B0A00000000000000" pitchFamily="50" charset="-128"/>
              </a:rPr>
              <a:t>                                   </a:t>
            </a:r>
            <a:r>
              <a:rPr lang="ja-JP" altLang="en-US" sz="692" dirty="0">
                <a:solidFill>
                  <a:srgbClr val="202124"/>
                </a:solidFill>
                <a:latin typeface="HGP創英角ﾎﾟｯﾌﾟ体" panose="040B0A00000000000000" pitchFamily="50" charset="-128"/>
                <a:ea typeface="HGP創英角ﾎﾟｯﾌﾟ体" panose="040B0A00000000000000" pitchFamily="50" charset="-128"/>
              </a:rPr>
              <a:t>平成２２ </a:t>
            </a:r>
            <a:r>
              <a:rPr lang="ja-JP" altLang="en-US" sz="865" dirty="0">
                <a:solidFill>
                  <a:srgbClr val="202124"/>
                </a:solidFill>
                <a:latin typeface="HGP創英角ﾎﾟｯﾌﾟ体" panose="040B0A00000000000000" pitchFamily="50" charset="-128"/>
                <a:ea typeface="HGP創英角ﾎﾟｯﾌﾟ体" panose="040B0A00000000000000" pitchFamily="50" charset="-128"/>
              </a:rPr>
              <a:t>                                 　　　年金</a:t>
            </a:r>
            <a:endParaRPr lang="en-US" altLang="ja-JP" sz="865" dirty="0">
              <a:solidFill>
                <a:srgbClr val="202124"/>
              </a:solidFill>
              <a:latin typeface="HGP創英角ﾎﾟｯﾌﾟ体" panose="040B0A00000000000000" pitchFamily="50" charset="-128"/>
              <a:ea typeface="HGP創英角ﾎﾟｯﾌﾟ体" panose="040B0A00000000000000" pitchFamily="50" charset="-128"/>
            </a:endParaRPr>
          </a:p>
          <a:p>
            <a:r>
              <a:rPr lang="en-US" altLang="ja-JP" sz="952" dirty="0">
                <a:solidFill>
                  <a:srgbClr val="202124"/>
                </a:solidFill>
                <a:latin typeface="HGP創英角ﾎﾟｯﾌﾟ体" panose="040B0A00000000000000" pitchFamily="50" charset="-128"/>
                <a:ea typeface="HGP創英角ﾎﾟｯﾌﾟ体" panose="040B0A00000000000000" pitchFamily="50" charset="-128"/>
              </a:rPr>
              <a:t>  </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公的</a:t>
            </a:r>
            <a:r>
              <a:rPr lang="ja-JP" altLang="en-US" sz="952" b="1" dirty="0">
                <a:solidFill>
                  <a:srgbClr val="202124"/>
                </a:solidFill>
                <a:latin typeface="HGP創英角ﾎﾟｯﾌﾟ体" panose="040B0A00000000000000" pitchFamily="50" charset="-128"/>
                <a:ea typeface="HGP創英角ﾎﾟｯﾌﾟ体" panose="040B0A00000000000000" pitchFamily="50" charset="-128"/>
              </a:rPr>
              <a:t>年金</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の事務全般を運営する特殊法人。 </a:t>
            </a:r>
            <a:endParaRPr lang="en-US" altLang="ja-JP" sz="952" dirty="0">
              <a:solidFill>
                <a:srgbClr val="202124"/>
              </a:solidFill>
              <a:latin typeface="HGP創英角ﾎﾟｯﾌﾟ体" panose="040B0A00000000000000" pitchFamily="50" charset="-128"/>
              <a:ea typeface="HGP創英角ﾎﾟｯﾌﾟ体" panose="040B0A00000000000000" pitchFamily="50" charset="-128"/>
            </a:endParaRPr>
          </a:p>
          <a:p>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　　　社会保険庁が廃止され、</a:t>
            </a:r>
            <a:r>
              <a:rPr lang="en-US" altLang="ja-JP" sz="952" dirty="0">
                <a:solidFill>
                  <a:srgbClr val="202124"/>
                </a:solidFill>
                <a:latin typeface="HGP創英角ﾎﾟｯﾌﾟ体" panose="040B0A00000000000000" pitchFamily="50" charset="-128"/>
                <a:ea typeface="HGP創英角ﾎﾟｯﾌﾟ体" panose="040B0A00000000000000" pitchFamily="50" charset="-128"/>
              </a:rPr>
              <a:t>2010</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年</a:t>
            </a:r>
            <a:r>
              <a:rPr lang="en-US" altLang="ja-JP" sz="952" dirty="0">
                <a:solidFill>
                  <a:srgbClr val="202124"/>
                </a:solidFill>
                <a:latin typeface="HGP創英角ﾎﾟｯﾌﾟ体" panose="040B0A00000000000000" pitchFamily="50" charset="-128"/>
                <a:ea typeface="HGP創英角ﾎﾟｯﾌﾟ体" panose="040B0A00000000000000" pitchFamily="50" charset="-128"/>
              </a:rPr>
              <a:t>1</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月に発足した。 </a:t>
            </a:r>
            <a:endParaRPr lang="en-US" altLang="ja-JP" sz="952" dirty="0">
              <a:solidFill>
                <a:srgbClr val="202124"/>
              </a:solidFill>
              <a:latin typeface="HGP創英角ﾎﾟｯﾌﾟ体" panose="040B0A00000000000000" pitchFamily="50" charset="-128"/>
              <a:ea typeface="HGP創英角ﾎﾟｯﾌﾟ体" panose="040B0A00000000000000" pitchFamily="50" charset="-128"/>
            </a:endParaRPr>
          </a:p>
          <a:p>
            <a:r>
              <a:rPr lang="en-US" altLang="ja-JP" sz="952" dirty="0">
                <a:solidFill>
                  <a:srgbClr val="202124"/>
                </a:solidFill>
                <a:latin typeface="HGP創英角ﾎﾟｯﾌﾟ体" panose="040B0A00000000000000" pitchFamily="50" charset="-128"/>
                <a:ea typeface="HGP創英角ﾎﾟｯﾌﾟ体" panose="040B0A00000000000000" pitchFamily="50" charset="-128"/>
              </a:rPr>
              <a:t> 1</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  公的</a:t>
            </a:r>
            <a:r>
              <a:rPr lang="ja-JP" altLang="en-US" sz="952" b="1" dirty="0">
                <a:solidFill>
                  <a:srgbClr val="202124"/>
                </a:solidFill>
                <a:latin typeface="HGP創英角ﾎﾟｯﾌﾟ体" panose="040B0A00000000000000" pitchFamily="50" charset="-128"/>
                <a:ea typeface="HGP創英角ﾎﾟｯﾌﾟ体" panose="040B0A00000000000000" pitchFamily="50" charset="-128"/>
              </a:rPr>
              <a:t>年金</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の</a:t>
            </a:r>
            <a:r>
              <a:rPr lang="ja-JP" altLang="en-US" sz="952" dirty="0">
                <a:solidFill>
                  <a:srgbClr val="FF0000"/>
                </a:solidFill>
                <a:latin typeface="HGP創英角ﾎﾟｯﾌﾟ体" panose="040B0A00000000000000" pitchFamily="50" charset="-128"/>
                <a:ea typeface="HGP創英角ﾎﾟｯﾌﾟ体" panose="040B0A00000000000000" pitchFamily="50" charset="-128"/>
              </a:rPr>
              <a:t>保険料</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徴収。</a:t>
            </a:r>
            <a:endParaRPr lang="en-US" altLang="ja-JP" sz="952" dirty="0">
              <a:solidFill>
                <a:srgbClr val="202124"/>
              </a:solidFill>
              <a:latin typeface="HGP創英角ﾎﾟｯﾌﾟ体" panose="040B0A00000000000000" pitchFamily="50" charset="-128"/>
              <a:ea typeface="HGP創英角ﾎﾟｯﾌﾟ体" panose="040B0A00000000000000" pitchFamily="50" charset="-128"/>
            </a:endParaRPr>
          </a:p>
          <a:p>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 ２  加入</a:t>
            </a:r>
            <a:r>
              <a:rPr lang="ja-JP" altLang="en-US" sz="952" dirty="0">
                <a:solidFill>
                  <a:srgbClr val="FF0000"/>
                </a:solidFill>
                <a:latin typeface="HGP創英角ﾎﾟｯﾌﾟ体" panose="040B0A00000000000000" pitchFamily="50" charset="-128"/>
                <a:ea typeface="HGP創英角ﾎﾟｯﾌﾟ体" panose="040B0A00000000000000" pitchFamily="50" charset="-128"/>
              </a:rPr>
              <a:t>記録</a:t>
            </a:r>
            <a:r>
              <a:rPr lang="ja-JP" altLang="en-US" sz="952" dirty="0">
                <a:latin typeface="HGP創英角ﾎﾟｯﾌﾟ体" panose="040B0A00000000000000" pitchFamily="50" charset="-128"/>
                <a:ea typeface="HGP創英角ﾎﾟｯﾌﾟ体" panose="040B0A00000000000000" pitchFamily="50" charset="-128"/>
              </a:rPr>
              <a:t>の管理</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a:t>
            </a:r>
            <a:endParaRPr lang="en-US" altLang="ja-JP" sz="952" dirty="0">
              <a:solidFill>
                <a:srgbClr val="202124"/>
              </a:solidFill>
              <a:latin typeface="HGP創英角ﾎﾟｯﾌﾟ体" panose="040B0A00000000000000" pitchFamily="50" charset="-128"/>
              <a:ea typeface="HGP創英角ﾎﾟｯﾌﾟ体" panose="040B0A00000000000000" pitchFamily="50" charset="-128"/>
            </a:endParaRPr>
          </a:p>
          <a:p>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 ３  受給者に対する</a:t>
            </a:r>
            <a:r>
              <a:rPr lang="ja-JP" altLang="en-US" sz="952" b="1" dirty="0">
                <a:solidFill>
                  <a:srgbClr val="FF0000"/>
                </a:solidFill>
                <a:latin typeface="HGP創英角ﾎﾟｯﾌﾟ体" panose="040B0A00000000000000" pitchFamily="50" charset="-128"/>
                <a:ea typeface="HGP創英角ﾎﾟｯﾌﾟ体" panose="040B0A00000000000000" pitchFamily="50" charset="-128"/>
              </a:rPr>
              <a:t>年金</a:t>
            </a:r>
            <a:r>
              <a:rPr lang="ja-JP" altLang="en-US" sz="952" dirty="0">
                <a:solidFill>
                  <a:srgbClr val="FF0000"/>
                </a:solidFill>
                <a:latin typeface="HGP創英角ﾎﾟｯﾌﾟ体" panose="040B0A00000000000000" pitchFamily="50" charset="-128"/>
                <a:ea typeface="HGP創英角ﾎﾟｯﾌﾟ体" panose="040B0A00000000000000" pitchFamily="50" charset="-128"/>
              </a:rPr>
              <a:t>給付</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を行う。</a:t>
            </a:r>
            <a:endParaRPr lang="en-US" altLang="ja-JP" sz="952" dirty="0">
              <a:solidFill>
                <a:srgbClr val="202124"/>
              </a:solidFill>
              <a:latin typeface="HGP創英角ﾎﾟｯﾌﾟ体" panose="040B0A00000000000000" pitchFamily="50" charset="-128"/>
              <a:ea typeface="HGP創英角ﾎﾟｯﾌﾟ体" panose="040B0A00000000000000" pitchFamily="50" charset="-128"/>
            </a:endParaRPr>
          </a:p>
          <a:p>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　　</a:t>
            </a:r>
            <a:r>
              <a:rPr lang="en-US" altLang="ja-JP" sz="952" dirty="0">
                <a:solidFill>
                  <a:srgbClr val="202124"/>
                </a:solidFill>
                <a:latin typeface="HGP創英角ﾎﾟｯﾌﾟ体" panose="040B0A00000000000000" pitchFamily="50" charset="-128"/>
                <a:ea typeface="HGP創英角ﾎﾟｯﾌﾟ体" panose="040B0A00000000000000" pitchFamily="50" charset="-128"/>
              </a:rPr>
              <a:t>※</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　</a:t>
            </a:r>
            <a:r>
              <a:rPr lang="en-US" altLang="ja-JP" sz="952" dirty="0">
                <a:solidFill>
                  <a:srgbClr val="202124"/>
                </a:solidFill>
                <a:latin typeface="HGP創英角ﾎﾟｯﾌﾟ体" panose="040B0A00000000000000" pitchFamily="50" charset="-128"/>
                <a:ea typeface="HGP創英角ﾎﾟｯﾌﾟ体" panose="040B0A00000000000000" pitchFamily="50" charset="-128"/>
              </a:rPr>
              <a:t>GPIF</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は、 </a:t>
            </a:r>
            <a:r>
              <a:rPr lang="ja-JP" altLang="en-US" sz="952" b="1" dirty="0">
                <a:solidFill>
                  <a:srgbClr val="202124"/>
                </a:solidFill>
                <a:latin typeface="HGP創英角ﾎﾟｯﾌﾟ体" panose="040B0A00000000000000" pitchFamily="50" charset="-128"/>
                <a:ea typeface="HGP創英角ﾎﾟｯﾌﾟ体" panose="040B0A00000000000000" pitchFamily="50" charset="-128"/>
              </a:rPr>
              <a:t>年金</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積立金を運用する組織で、</a:t>
            </a:r>
            <a:r>
              <a:rPr lang="ja-JP" altLang="en-US" sz="952" b="1" dirty="0">
                <a:solidFill>
                  <a:srgbClr val="202124"/>
                </a:solidFill>
                <a:latin typeface="HGP創英角ﾎﾟｯﾌﾟ体" panose="040B0A00000000000000" pitchFamily="50" charset="-128"/>
                <a:ea typeface="HGP創英角ﾎﾟｯﾌﾟ体" panose="040B0A00000000000000" pitchFamily="50" charset="-128"/>
              </a:rPr>
              <a:t>年金</a:t>
            </a:r>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積立金管理運</a:t>
            </a:r>
            <a:endParaRPr lang="en-US" altLang="ja-JP" sz="952" dirty="0">
              <a:solidFill>
                <a:srgbClr val="202124"/>
              </a:solidFill>
              <a:latin typeface="HGP創英角ﾎﾟｯﾌﾟ体" panose="040B0A00000000000000" pitchFamily="50" charset="-128"/>
              <a:ea typeface="HGP創英角ﾎﾟｯﾌﾟ体" panose="040B0A00000000000000" pitchFamily="50" charset="-128"/>
            </a:endParaRPr>
          </a:p>
          <a:p>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　　　　　　　　　　　 用独立行政法人いう。</a:t>
            </a:r>
            <a:endParaRPr lang="en-US" altLang="ja-JP" sz="952" dirty="0">
              <a:solidFill>
                <a:srgbClr val="202124"/>
              </a:solidFill>
              <a:latin typeface="HGP創英角ﾎﾟｯﾌﾟ体" panose="040B0A00000000000000" pitchFamily="50" charset="-128"/>
              <a:ea typeface="HGP創英角ﾎﾟｯﾌﾟ体" panose="040B0A00000000000000" pitchFamily="50" charset="-128"/>
            </a:endParaRPr>
          </a:p>
          <a:p>
            <a:r>
              <a:rPr lang="ja-JP" altLang="en-US" sz="952" dirty="0">
                <a:solidFill>
                  <a:srgbClr val="202124"/>
                </a:solidFill>
                <a:latin typeface="HGP創英角ﾎﾟｯﾌﾟ体" panose="040B0A00000000000000" pitchFamily="50" charset="-128"/>
                <a:ea typeface="HGP創英角ﾎﾟｯﾌﾟ体" panose="040B0A00000000000000" pitchFamily="50" charset="-128"/>
              </a:rPr>
              <a:t>　</a:t>
            </a:r>
            <a:r>
              <a:rPr lang="ja-JP" altLang="en-US" sz="952" dirty="0">
                <a:solidFill>
                  <a:srgbClr val="FF0000"/>
                </a:solidFill>
                <a:latin typeface="HGP創英角ﾎﾟｯﾌﾟ体" panose="040B0A00000000000000" pitchFamily="50" charset="-128"/>
                <a:ea typeface="HGP創英角ﾎﾟｯﾌﾟ体" panose="040B0A00000000000000" pitchFamily="50" charset="-128"/>
              </a:rPr>
              <a:t>　</a:t>
            </a:r>
            <a:r>
              <a:rPr lang="ja-JP" altLang="en-US" sz="1038" dirty="0">
                <a:solidFill>
                  <a:srgbClr val="FF0000"/>
                </a:solidFill>
                <a:latin typeface="HGP創英角ﾎﾟｯﾌﾟ体" panose="040B0A00000000000000" pitchFamily="50" charset="-128"/>
                <a:ea typeface="HGP創英角ﾎﾟｯﾌﾟ体" panose="040B0A00000000000000" pitchFamily="50" charset="-128"/>
              </a:rPr>
              <a:t>２つの組織</a:t>
            </a:r>
            <a:r>
              <a:rPr lang="ja-JP" altLang="en-US" sz="1038" dirty="0">
                <a:solidFill>
                  <a:srgbClr val="202124"/>
                </a:solidFill>
                <a:latin typeface="HGP創英角ﾎﾟｯﾌﾟ体" panose="040B0A00000000000000" pitchFamily="50" charset="-128"/>
                <a:ea typeface="HGP創英角ﾎﾟｯﾌﾟ体" panose="040B0A00000000000000" pitchFamily="50" charset="-128"/>
              </a:rPr>
              <a:t>で、年金を徴収し、支給し、利益を出している。</a:t>
            </a:r>
            <a:endParaRPr lang="ja-JP" altLang="en-US" sz="1038" dirty="0">
              <a:latin typeface="HGP創英角ﾎﾟｯﾌﾟ体" panose="040B0A00000000000000" pitchFamily="50" charset="-128"/>
              <a:ea typeface="HGP創英角ﾎﾟｯﾌﾟ体" panose="040B0A00000000000000" pitchFamily="50" charset="-128"/>
            </a:endParaRPr>
          </a:p>
        </p:txBody>
      </p:sp>
      <p:sp>
        <p:nvSpPr>
          <p:cNvPr id="7" name="テキスト ボックス 6">
            <a:extLst>
              <a:ext uri="{FF2B5EF4-FFF2-40B4-BE49-F238E27FC236}">
                <a16:creationId xmlns:a16="http://schemas.microsoft.com/office/drawing/2014/main" id="{9FD94B37-91B0-43BA-A0D9-6555B8747458}"/>
              </a:ext>
            </a:extLst>
          </p:cNvPr>
          <p:cNvSpPr txBox="1"/>
          <p:nvPr/>
        </p:nvSpPr>
        <p:spPr>
          <a:xfrm>
            <a:off x="3192263" y="1341773"/>
            <a:ext cx="344390" cy="666377"/>
          </a:xfrm>
          <a:prstGeom prst="rect">
            <a:avLst/>
          </a:prstGeom>
          <a:noFill/>
        </p:spPr>
        <p:txBody>
          <a:bodyPr vert="eaVert" wrap="square" rtlCol="0">
            <a:spAutoFit/>
          </a:bodyPr>
          <a:lstStyle/>
          <a:p>
            <a:r>
              <a:rPr lang="ja-JP" altLang="en-US" sz="1038" dirty="0">
                <a:latin typeface="HGP創英角ﾎﾟｯﾌﾟ体" panose="040B0A00000000000000" pitchFamily="50" charset="-128"/>
                <a:ea typeface="HGP創英角ﾎﾟｯﾌﾟ体" panose="040B0A00000000000000" pitchFamily="50" charset="-128"/>
              </a:rPr>
              <a:t> 年金機構</a:t>
            </a:r>
          </a:p>
        </p:txBody>
      </p:sp>
      <p:sp>
        <p:nvSpPr>
          <p:cNvPr id="9" name="テキスト ボックス 8">
            <a:extLst>
              <a:ext uri="{FF2B5EF4-FFF2-40B4-BE49-F238E27FC236}">
                <a16:creationId xmlns:a16="http://schemas.microsoft.com/office/drawing/2014/main" id="{6BBFA437-0D4F-420D-8AE9-F6389F781B92}"/>
              </a:ext>
            </a:extLst>
          </p:cNvPr>
          <p:cNvSpPr txBox="1"/>
          <p:nvPr/>
        </p:nvSpPr>
        <p:spPr>
          <a:xfrm>
            <a:off x="3515875" y="1332054"/>
            <a:ext cx="344390" cy="685816"/>
          </a:xfrm>
          <a:prstGeom prst="rect">
            <a:avLst/>
          </a:prstGeom>
          <a:noFill/>
        </p:spPr>
        <p:txBody>
          <a:bodyPr vert="eaVert" wrap="square" rtlCol="0">
            <a:spAutoFit/>
          </a:bodyPr>
          <a:lstStyle/>
          <a:p>
            <a:r>
              <a:rPr lang="ja-JP" altLang="en-US" sz="1038" dirty="0">
                <a:latin typeface="HGP創英角ﾎﾟｯﾌﾟ体" panose="040B0A00000000000000" pitchFamily="50" charset="-128"/>
                <a:ea typeface="HGP創英角ﾎﾟｯﾌﾟ体" panose="040B0A00000000000000" pitchFamily="50" charset="-128"/>
              </a:rPr>
              <a:t> ＧＰＩＦ</a:t>
            </a:r>
            <a:endParaRPr lang="ja-JP" altLang="en-US" sz="1038" dirty="0"/>
          </a:p>
        </p:txBody>
      </p:sp>
    </p:spTree>
    <p:extLst>
      <p:ext uri="{BB962C8B-B14F-4D97-AF65-F5344CB8AC3E}">
        <p14:creationId xmlns:p14="http://schemas.microsoft.com/office/powerpoint/2010/main" val="2024927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0289389-24C1-44AF-8A9B-55E421862972}"/>
              </a:ext>
            </a:extLst>
          </p:cNvPr>
          <p:cNvSpPr txBox="1"/>
          <p:nvPr/>
        </p:nvSpPr>
        <p:spPr>
          <a:xfrm>
            <a:off x="-90264" y="197872"/>
            <a:ext cx="4215600" cy="2739211"/>
          </a:xfrm>
          <a:prstGeom prst="rect">
            <a:avLst/>
          </a:prstGeom>
          <a:noFill/>
        </p:spPr>
        <p:txBody>
          <a:bodyPr wrap="square" rtlCol="0">
            <a:spAutoFit/>
          </a:bodyPr>
          <a:lstStyle/>
          <a:p>
            <a:r>
              <a:rPr kumimoji="1" lang="ja-JP" altLang="en-US" sz="3200" dirty="0">
                <a:latin typeface="HGP創英角ﾎﾟｯﾌﾟ体" panose="040B0A00000000000000" pitchFamily="50" charset="-128"/>
                <a:ea typeface="HGP創英角ﾎﾟｯﾌﾟ体" panose="040B0A00000000000000" pitchFamily="50" charset="-128"/>
              </a:rPr>
              <a:t>　　 </a:t>
            </a:r>
            <a:r>
              <a:rPr kumimoji="1" lang="ja-JP" altLang="en-US" sz="2000" dirty="0">
                <a:latin typeface="HGP創英角ﾎﾟｯﾌﾟ体" panose="040B0A00000000000000" pitchFamily="50" charset="-128"/>
                <a:ea typeface="HGP創英角ﾎﾟｯﾌﾟ体" panose="040B0A00000000000000" pitchFamily="50" charset="-128"/>
              </a:rPr>
              <a:t>年金積立金の運用（</a:t>
            </a:r>
            <a:r>
              <a:rPr kumimoji="1" lang="en-US" altLang="ja-JP" sz="2000" dirty="0">
                <a:latin typeface="HGP創英角ﾎﾟｯﾌﾟ体" panose="040B0A00000000000000" pitchFamily="50" charset="-128"/>
                <a:ea typeface="HGP創英角ﾎﾟｯﾌﾟ体" panose="040B0A00000000000000" pitchFamily="50" charset="-128"/>
              </a:rPr>
              <a:t>GPIF</a:t>
            </a:r>
            <a:r>
              <a:rPr kumimoji="1" lang="ja-JP" altLang="en-US" sz="2000" dirty="0">
                <a:latin typeface="HGP創英角ﾎﾟｯﾌﾟ体" panose="040B0A00000000000000" pitchFamily="50" charset="-128"/>
                <a:ea typeface="HGP創英角ﾎﾟｯﾌﾟ体" panose="040B0A00000000000000" pitchFamily="50" charset="-128"/>
              </a:rPr>
              <a:t>）</a:t>
            </a:r>
            <a:endParaRPr kumimoji="1" lang="en-US" altLang="ja-JP" sz="2000" dirty="0">
              <a:latin typeface="HGP創英角ﾎﾟｯﾌﾟ体" panose="040B0A00000000000000" pitchFamily="50" charset="-128"/>
              <a:ea typeface="HGP創英角ﾎﾟｯﾌﾟ体" panose="040B0A00000000000000" pitchFamily="50" charset="-128"/>
            </a:endParaRPr>
          </a:p>
          <a:p>
            <a:endParaRPr kumimoji="1" lang="en-US" altLang="ja-JP" sz="2800" dirty="0">
              <a:latin typeface="HGP創英角ﾎﾟｯﾌﾟ体" panose="040B0A00000000000000" pitchFamily="50" charset="-128"/>
              <a:ea typeface="HGP創英角ﾎﾟｯﾌﾟ体" panose="040B0A00000000000000" pitchFamily="50" charset="-128"/>
            </a:endParaRPr>
          </a:p>
          <a:p>
            <a:endParaRPr kumimoji="1" lang="en-US" altLang="ja-JP" sz="2800" dirty="0">
              <a:latin typeface="HGP創英角ﾎﾟｯﾌﾟ体" panose="040B0A00000000000000" pitchFamily="50" charset="-128"/>
              <a:ea typeface="HGP創英角ﾎﾟｯﾌﾟ体" panose="040B0A00000000000000" pitchFamily="50" charset="-128"/>
            </a:endParaRPr>
          </a:p>
          <a:p>
            <a:endParaRPr kumimoji="1" lang="en-US" altLang="ja-JP" sz="2800" dirty="0">
              <a:latin typeface="HGP創英角ﾎﾟｯﾌﾟ体" panose="040B0A00000000000000" pitchFamily="50" charset="-128"/>
              <a:ea typeface="HGP創英角ﾎﾟｯﾌﾟ体" panose="040B0A00000000000000" pitchFamily="50" charset="-128"/>
            </a:endParaRPr>
          </a:p>
          <a:p>
            <a:endParaRPr kumimoji="1" lang="en-US" altLang="ja-JP" sz="2800" dirty="0">
              <a:latin typeface="HGP創英角ﾎﾟｯﾌﾟ体" panose="040B0A00000000000000" pitchFamily="50" charset="-128"/>
              <a:ea typeface="HGP創英角ﾎﾟｯﾌﾟ体" panose="040B0A00000000000000" pitchFamily="50" charset="-128"/>
            </a:endParaRPr>
          </a:p>
          <a:p>
            <a:endParaRPr kumimoji="1" lang="ja-JP" altLang="en-US" sz="2800" dirty="0">
              <a:latin typeface="HGP創英角ﾎﾟｯﾌﾟ体" panose="040B0A00000000000000" pitchFamily="50" charset="-128"/>
              <a:ea typeface="HGP創英角ﾎﾟｯﾌﾟ体" panose="040B0A00000000000000" pitchFamily="50" charset="-128"/>
            </a:endParaRPr>
          </a:p>
        </p:txBody>
      </p:sp>
      <p:pic>
        <p:nvPicPr>
          <p:cNvPr id="4" name="図 3" descr="テーブル&#10;&#10;自動的に生成された説明">
            <a:extLst>
              <a:ext uri="{FF2B5EF4-FFF2-40B4-BE49-F238E27FC236}">
                <a16:creationId xmlns:a16="http://schemas.microsoft.com/office/drawing/2014/main" id="{87746BD3-78CF-4455-93A8-A9DB2A2582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340053" y="575385"/>
            <a:ext cx="1364609" cy="1847655"/>
          </a:xfrm>
          <a:prstGeom prst="rect">
            <a:avLst/>
          </a:prstGeom>
        </p:spPr>
      </p:pic>
      <p:pic>
        <p:nvPicPr>
          <p:cNvPr id="6" name="図 5" descr="グラフ, サンバースト図&#10;&#10;自動的に生成された説明">
            <a:extLst>
              <a:ext uri="{FF2B5EF4-FFF2-40B4-BE49-F238E27FC236}">
                <a16:creationId xmlns:a16="http://schemas.microsoft.com/office/drawing/2014/main" id="{1F343156-0145-4CA8-A777-CE7413E702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2522716" y="351026"/>
            <a:ext cx="1289268" cy="2269747"/>
          </a:xfrm>
          <a:prstGeom prst="rect">
            <a:avLst/>
          </a:prstGeom>
        </p:spPr>
      </p:pic>
      <p:graphicFrame>
        <p:nvGraphicFramePr>
          <p:cNvPr id="7" name="表 6">
            <a:extLst>
              <a:ext uri="{FF2B5EF4-FFF2-40B4-BE49-F238E27FC236}">
                <a16:creationId xmlns:a16="http://schemas.microsoft.com/office/drawing/2014/main" id="{37FC9D30-105C-47EC-90AB-D2D390468C9C}"/>
              </a:ext>
            </a:extLst>
          </p:cNvPr>
          <p:cNvGraphicFramePr>
            <a:graphicFrameLocks noGrp="1"/>
          </p:cNvGraphicFramePr>
          <p:nvPr/>
        </p:nvGraphicFramePr>
        <p:xfrm>
          <a:off x="1493913" y="2227486"/>
          <a:ext cx="2710712" cy="546442"/>
        </p:xfrm>
        <a:graphic>
          <a:graphicData uri="http://schemas.openxmlformats.org/drawingml/2006/table">
            <a:tbl>
              <a:tblPr/>
              <a:tblGrid>
                <a:gridCol w="589896">
                  <a:extLst>
                    <a:ext uri="{9D8B030D-6E8A-4147-A177-3AD203B41FA5}">
                      <a16:colId xmlns:a16="http://schemas.microsoft.com/office/drawing/2014/main" val="1968476418"/>
                    </a:ext>
                  </a:extLst>
                </a:gridCol>
                <a:gridCol w="842708">
                  <a:extLst>
                    <a:ext uri="{9D8B030D-6E8A-4147-A177-3AD203B41FA5}">
                      <a16:colId xmlns:a16="http://schemas.microsoft.com/office/drawing/2014/main" val="777352561"/>
                    </a:ext>
                  </a:extLst>
                </a:gridCol>
                <a:gridCol w="435400">
                  <a:extLst>
                    <a:ext uri="{9D8B030D-6E8A-4147-A177-3AD203B41FA5}">
                      <a16:colId xmlns:a16="http://schemas.microsoft.com/office/drawing/2014/main" val="1649205564"/>
                    </a:ext>
                  </a:extLst>
                </a:gridCol>
                <a:gridCol w="842708">
                  <a:extLst>
                    <a:ext uri="{9D8B030D-6E8A-4147-A177-3AD203B41FA5}">
                      <a16:colId xmlns:a16="http://schemas.microsoft.com/office/drawing/2014/main" val="652825017"/>
                    </a:ext>
                  </a:extLst>
                </a:gridCol>
              </a:tblGrid>
              <a:tr h="261198">
                <a:tc>
                  <a:txBody>
                    <a:bodyPr/>
                    <a:lstStyle/>
                    <a:p>
                      <a:pPr algn="ctr"/>
                      <a:r>
                        <a:rPr lang="ja-JP" altLang="en-US" b="1" i="0">
                          <a:solidFill>
                            <a:srgbClr val="003399"/>
                          </a:solidFill>
                          <a:effectLst/>
                          <a:latin typeface="ＭＳ Ｐゴシック" panose="020B0600070205080204" pitchFamily="50" charset="-128"/>
                          <a:ea typeface="ＭＳ Ｐゴシック" panose="020B0600070205080204" pitchFamily="50" charset="-128"/>
                        </a:rPr>
                        <a:t>年度</a:t>
                      </a:r>
                    </a:p>
                  </a:txBody>
                  <a:tcPr marL="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B9C9FE"/>
                    </a:solidFill>
                  </a:tcPr>
                </a:tc>
                <a:tc>
                  <a:txBody>
                    <a:bodyPr/>
                    <a:lstStyle/>
                    <a:p>
                      <a:pPr algn="ctr"/>
                      <a:r>
                        <a:rPr lang="ja-JP" altLang="en-US" b="1" i="0" dirty="0">
                          <a:solidFill>
                            <a:srgbClr val="003399"/>
                          </a:solidFill>
                          <a:effectLst/>
                          <a:latin typeface="ＭＳ Ｐゴシック" panose="020B0600070205080204" pitchFamily="50" charset="-128"/>
                          <a:ea typeface="ＭＳ Ｐゴシック" panose="020B0600070205080204" pitchFamily="50" charset="-128"/>
                        </a:rPr>
                        <a:t>年月日</a:t>
                      </a:r>
                    </a:p>
                  </a:txBody>
                  <a:tcPr marL="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B9C9FE"/>
                    </a:solidFill>
                  </a:tcPr>
                </a:tc>
                <a:tc>
                  <a:txBody>
                    <a:bodyPr/>
                    <a:lstStyle/>
                    <a:p>
                      <a:pPr algn="ctr"/>
                      <a:r>
                        <a:rPr lang="ja-JP" altLang="en-US" b="1" i="0">
                          <a:solidFill>
                            <a:srgbClr val="003399"/>
                          </a:solidFill>
                          <a:effectLst/>
                          <a:latin typeface="ＭＳ Ｐゴシック" panose="020B0600070205080204" pitchFamily="50" charset="-128"/>
                          <a:ea typeface="ＭＳ Ｐゴシック" panose="020B0600070205080204" pitchFamily="50" charset="-128"/>
                        </a:rPr>
                        <a:t>銘柄数</a:t>
                      </a:r>
                    </a:p>
                  </a:txBody>
                  <a:tcPr marL="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B9C9FE"/>
                    </a:solidFill>
                  </a:tcPr>
                </a:tc>
                <a:tc>
                  <a:txBody>
                    <a:bodyPr/>
                    <a:lstStyle/>
                    <a:p>
                      <a:pPr algn="ctr"/>
                      <a:r>
                        <a:rPr lang="ja-JP" altLang="en-US" b="1" i="0">
                          <a:solidFill>
                            <a:srgbClr val="003399"/>
                          </a:solidFill>
                          <a:effectLst/>
                          <a:latin typeface="ＭＳ Ｐゴシック" panose="020B0600070205080204" pitchFamily="50" charset="-128"/>
                          <a:ea typeface="ＭＳ Ｐゴシック" panose="020B0600070205080204" pitchFamily="50" charset="-128"/>
                        </a:rPr>
                        <a:t>時価総額</a:t>
                      </a:r>
                    </a:p>
                  </a:txBody>
                  <a:tcPr marL="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B9C9FE"/>
                    </a:solidFill>
                  </a:tcPr>
                </a:tc>
                <a:extLst>
                  <a:ext uri="{0D108BD9-81ED-4DB2-BD59-A6C34878D82A}">
                    <a16:rowId xmlns:a16="http://schemas.microsoft.com/office/drawing/2014/main" val="2926408886"/>
                  </a:ext>
                </a:extLst>
              </a:tr>
              <a:tr h="142460">
                <a:tc>
                  <a:txBody>
                    <a:bodyPr/>
                    <a:lstStyle/>
                    <a:p>
                      <a:pPr algn="ctr"/>
                      <a:r>
                        <a:rPr lang="en-US" altLang="ja-JP" b="0">
                          <a:solidFill>
                            <a:srgbClr val="333333"/>
                          </a:solidFill>
                          <a:effectLst/>
                          <a:latin typeface="ＭＳ Ｐゴシック" panose="020B0600070205080204" pitchFamily="50" charset="-128"/>
                          <a:ea typeface="ＭＳ Ｐゴシック" panose="020B0600070205080204" pitchFamily="50" charset="-128"/>
                        </a:rPr>
                        <a:t>2020</a:t>
                      </a:r>
                      <a:r>
                        <a:rPr lang="ja-JP" altLang="en-US" b="0">
                          <a:solidFill>
                            <a:srgbClr val="333333"/>
                          </a:solidFill>
                          <a:effectLst/>
                          <a:latin typeface="ＭＳ Ｐゴシック" panose="020B0600070205080204" pitchFamily="50" charset="-128"/>
                          <a:ea typeface="ＭＳ Ｐゴシック" panose="020B0600070205080204" pitchFamily="50" charset="-128"/>
                        </a:rPr>
                        <a:t>年度</a:t>
                      </a:r>
                    </a:p>
                  </a:txBody>
                  <a:tcPr marL="5938" marR="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E8EDFF"/>
                    </a:solidFill>
                  </a:tcPr>
                </a:tc>
                <a:tc>
                  <a:txBody>
                    <a:bodyPr/>
                    <a:lstStyle/>
                    <a:p>
                      <a:pPr algn="ctr"/>
                      <a:r>
                        <a:rPr lang="en-US" altLang="ja-JP" b="0">
                          <a:solidFill>
                            <a:srgbClr val="333333"/>
                          </a:solidFill>
                          <a:effectLst/>
                          <a:latin typeface="ＭＳ Ｐゴシック" panose="020B0600070205080204" pitchFamily="50" charset="-128"/>
                          <a:ea typeface="ＭＳ Ｐゴシック" panose="020B0600070205080204" pitchFamily="50" charset="-128"/>
                        </a:rPr>
                        <a:t>2021</a:t>
                      </a:r>
                      <a:r>
                        <a:rPr lang="ja-JP" altLang="en-US" b="0">
                          <a:solidFill>
                            <a:srgbClr val="333333"/>
                          </a:solidFill>
                          <a:effectLst/>
                          <a:latin typeface="ＭＳ Ｐゴシック" panose="020B0600070205080204" pitchFamily="50" charset="-128"/>
                          <a:ea typeface="ＭＳ Ｐゴシック" panose="020B0600070205080204" pitchFamily="50" charset="-128"/>
                        </a:rPr>
                        <a:t>年</a:t>
                      </a:r>
                      <a:r>
                        <a:rPr lang="en-US" altLang="ja-JP" b="0">
                          <a:solidFill>
                            <a:srgbClr val="333333"/>
                          </a:solidFill>
                          <a:effectLst/>
                          <a:latin typeface="ＭＳ Ｐゴシック" panose="020B0600070205080204" pitchFamily="50" charset="-128"/>
                          <a:ea typeface="ＭＳ Ｐゴシック" panose="020B0600070205080204" pitchFamily="50" charset="-128"/>
                        </a:rPr>
                        <a:t>03</a:t>
                      </a:r>
                      <a:r>
                        <a:rPr lang="ja-JP" altLang="en-US" b="0">
                          <a:solidFill>
                            <a:srgbClr val="333333"/>
                          </a:solidFill>
                          <a:effectLst/>
                          <a:latin typeface="ＭＳ Ｐゴシック" panose="020B0600070205080204" pitchFamily="50" charset="-128"/>
                          <a:ea typeface="ＭＳ Ｐゴシック" panose="020B0600070205080204" pitchFamily="50" charset="-128"/>
                        </a:rPr>
                        <a:t>月</a:t>
                      </a:r>
                      <a:r>
                        <a:rPr lang="en-US" altLang="ja-JP" b="0">
                          <a:solidFill>
                            <a:srgbClr val="333333"/>
                          </a:solidFill>
                          <a:effectLst/>
                          <a:latin typeface="ＭＳ Ｐゴシック" panose="020B0600070205080204" pitchFamily="50" charset="-128"/>
                          <a:ea typeface="ＭＳ Ｐゴシック" panose="020B0600070205080204" pitchFamily="50" charset="-128"/>
                        </a:rPr>
                        <a:t>31</a:t>
                      </a:r>
                      <a:r>
                        <a:rPr lang="ja-JP" altLang="en-US" b="0">
                          <a:solidFill>
                            <a:srgbClr val="333333"/>
                          </a:solidFill>
                          <a:effectLst/>
                          <a:latin typeface="ＭＳ Ｐゴシック" panose="020B0600070205080204" pitchFamily="50" charset="-128"/>
                          <a:ea typeface="ＭＳ Ｐゴシック" panose="020B0600070205080204" pitchFamily="50" charset="-128"/>
                        </a:rPr>
                        <a:t>日</a:t>
                      </a:r>
                    </a:p>
                  </a:txBody>
                  <a:tcPr marL="5938" marR="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E8EDFF"/>
                    </a:solidFill>
                  </a:tcPr>
                </a:tc>
                <a:tc>
                  <a:txBody>
                    <a:bodyPr/>
                    <a:lstStyle/>
                    <a:p>
                      <a:r>
                        <a:rPr lang="en-US" altLang="ja-JP" b="0">
                          <a:solidFill>
                            <a:srgbClr val="333333"/>
                          </a:solidFill>
                          <a:effectLst/>
                          <a:latin typeface="ＭＳ Ｐゴシック" panose="020B0600070205080204" pitchFamily="50" charset="-128"/>
                          <a:ea typeface="ＭＳ Ｐゴシック" panose="020B0600070205080204" pitchFamily="50" charset="-128"/>
                        </a:rPr>
                        <a:t>2417</a:t>
                      </a:r>
                    </a:p>
                  </a:txBody>
                  <a:tcPr marL="5938" marR="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E8EDFF"/>
                    </a:solidFill>
                  </a:tcPr>
                </a:tc>
                <a:tc>
                  <a:txBody>
                    <a:bodyPr/>
                    <a:lstStyle/>
                    <a:p>
                      <a:r>
                        <a:rPr lang="en-US" altLang="ja-JP" b="0">
                          <a:solidFill>
                            <a:srgbClr val="333333"/>
                          </a:solidFill>
                          <a:effectLst/>
                          <a:latin typeface="ＭＳ Ｐゴシック" panose="020B0600070205080204" pitchFamily="50" charset="-128"/>
                          <a:ea typeface="ＭＳ Ｐゴシック" panose="020B0600070205080204" pitchFamily="50" charset="-128"/>
                        </a:rPr>
                        <a:t>46</a:t>
                      </a:r>
                      <a:r>
                        <a:rPr lang="ja-JP" altLang="en-US" b="0">
                          <a:solidFill>
                            <a:srgbClr val="333333"/>
                          </a:solidFill>
                          <a:effectLst/>
                          <a:latin typeface="ＭＳ Ｐゴシック" panose="020B0600070205080204" pitchFamily="50" charset="-128"/>
                          <a:ea typeface="ＭＳ Ｐゴシック" panose="020B0600070205080204" pitchFamily="50" charset="-128"/>
                        </a:rPr>
                        <a:t>兆</a:t>
                      </a:r>
                      <a:r>
                        <a:rPr lang="en-US" altLang="ja-JP" b="0">
                          <a:solidFill>
                            <a:srgbClr val="333333"/>
                          </a:solidFill>
                          <a:effectLst/>
                          <a:latin typeface="ＭＳ Ｐゴシック" panose="020B0600070205080204" pitchFamily="50" charset="-128"/>
                          <a:ea typeface="ＭＳ Ｐゴシック" panose="020B0600070205080204" pitchFamily="50" charset="-128"/>
                        </a:rPr>
                        <a:t>8,551</a:t>
                      </a:r>
                      <a:r>
                        <a:rPr lang="ja-JP" altLang="en-US" b="0">
                          <a:solidFill>
                            <a:srgbClr val="333333"/>
                          </a:solidFill>
                          <a:effectLst/>
                          <a:latin typeface="ＭＳ Ｐゴシック" panose="020B0600070205080204" pitchFamily="50" charset="-128"/>
                          <a:ea typeface="ＭＳ Ｐゴシック" panose="020B0600070205080204" pitchFamily="50" charset="-128"/>
                        </a:rPr>
                        <a:t>億円</a:t>
                      </a:r>
                    </a:p>
                  </a:txBody>
                  <a:tcPr marL="5938" marR="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E8EDFF"/>
                    </a:solidFill>
                  </a:tcPr>
                </a:tc>
                <a:extLst>
                  <a:ext uri="{0D108BD9-81ED-4DB2-BD59-A6C34878D82A}">
                    <a16:rowId xmlns:a16="http://schemas.microsoft.com/office/drawing/2014/main" val="2768755746"/>
                  </a:ext>
                </a:extLst>
              </a:tr>
              <a:tr h="142460">
                <a:tc>
                  <a:txBody>
                    <a:bodyPr/>
                    <a:lstStyle/>
                    <a:p>
                      <a:pPr algn="ctr"/>
                      <a:r>
                        <a:rPr lang="en-US" altLang="ja-JP" b="0">
                          <a:solidFill>
                            <a:srgbClr val="333333"/>
                          </a:solidFill>
                          <a:effectLst/>
                          <a:latin typeface="ＭＳ Ｐゴシック" panose="020B0600070205080204" pitchFamily="50" charset="-128"/>
                          <a:ea typeface="ＭＳ Ｐゴシック" panose="020B0600070205080204" pitchFamily="50" charset="-128"/>
                        </a:rPr>
                        <a:t>2019</a:t>
                      </a:r>
                      <a:r>
                        <a:rPr lang="ja-JP" altLang="en-US" b="0">
                          <a:solidFill>
                            <a:srgbClr val="333333"/>
                          </a:solidFill>
                          <a:effectLst/>
                          <a:latin typeface="ＭＳ Ｐゴシック" panose="020B0600070205080204" pitchFamily="50" charset="-128"/>
                          <a:ea typeface="ＭＳ Ｐゴシック" panose="020B0600070205080204" pitchFamily="50" charset="-128"/>
                        </a:rPr>
                        <a:t>年度</a:t>
                      </a:r>
                    </a:p>
                  </a:txBody>
                  <a:tcPr marL="5938" marR="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E8EDFF"/>
                    </a:solidFill>
                  </a:tcPr>
                </a:tc>
                <a:tc>
                  <a:txBody>
                    <a:bodyPr/>
                    <a:lstStyle/>
                    <a:p>
                      <a:pPr algn="ctr"/>
                      <a:r>
                        <a:rPr lang="en-US" altLang="ja-JP" b="0">
                          <a:solidFill>
                            <a:srgbClr val="333333"/>
                          </a:solidFill>
                          <a:effectLst/>
                          <a:latin typeface="ＭＳ Ｐゴシック" panose="020B0600070205080204" pitchFamily="50" charset="-128"/>
                          <a:ea typeface="ＭＳ Ｐゴシック" panose="020B0600070205080204" pitchFamily="50" charset="-128"/>
                        </a:rPr>
                        <a:t>2020</a:t>
                      </a:r>
                      <a:r>
                        <a:rPr lang="ja-JP" altLang="en-US" b="0">
                          <a:solidFill>
                            <a:srgbClr val="333333"/>
                          </a:solidFill>
                          <a:effectLst/>
                          <a:latin typeface="ＭＳ Ｐゴシック" panose="020B0600070205080204" pitchFamily="50" charset="-128"/>
                          <a:ea typeface="ＭＳ Ｐゴシック" panose="020B0600070205080204" pitchFamily="50" charset="-128"/>
                        </a:rPr>
                        <a:t>年</a:t>
                      </a:r>
                      <a:r>
                        <a:rPr lang="en-US" altLang="ja-JP" b="0">
                          <a:solidFill>
                            <a:srgbClr val="333333"/>
                          </a:solidFill>
                          <a:effectLst/>
                          <a:latin typeface="ＭＳ Ｐゴシック" panose="020B0600070205080204" pitchFamily="50" charset="-128"/>
                          <a:ea typeface="ＭＳ Ｐゴシック" panose="020B0600070205080204" pitchFamily="50" charset="-128"/>
                        </a:rPr>
                        <a:t>03</a:t>
                      </a:r>
                      <a:r>
                        <a:rPr lang="ja-JP" altLang="en-US" b="0">
                          <a:solidFill>
                            <a:srgbClr val="333333"/>
                          </a:solidFill>
                          <a:effectLst/>
                          <a:latin typeface="ＭＳ Ｐゴシック" panose="020B0600070205080204" pitchFamily="50" charset="-128"/>
                          <a:ea typeface="ＭＳ Ｐゴシック" panose="020B0600070205080204" pitchFamily="50" charset="-128"/>
                        </a:rPr>
                        <a:t>月</a:t>
                      </a:r>
                      <a:r>
                        <a:rPr lang="en-US" altLang="ja-JP" b="0">
                          <a:solidFill>
                            <a:srgbClr val="333333"/>
                          </a:solidFill>
                          <a:effectLst/>
                          <a:latin typeface="ＭＳ Ｐゴシック" panose="020B0600070205080204" pitchFamily="50" charset="-128"/>
                          <a:ea typeface="ＭＳ Ｐゴシック" panose="020B0600070205080204" pitchFamily="50" charset="-128"/>
                        </a:rPr>
                        <a:t>31</a:t>
                      </a:r>
                      <a:r>
                        <a:rPr lang="ja-JP" altLang="en-US" b="0">
                          <a:solidFill>
                            <a:srgbClr val="333333"/>
                          </a:solidFill>
                          <a:effectLst/>
                          <a:latin typeface="ＭＳ Ｐゴシック" panose="020B0600070205080204" pitchFamily="50" charset="-128"/>
                          <a:ea typeface="ＭＳ Ｐゴシック" panose="020B0600070205080204" pitchFamily="50" charset="-128"/>
                        </a:rPr>
                        <a:t>日</a:t>
                      </a:r>
                    </a:p>
                  </a:txBody>
                  <a:tcPr marL="5938" marR="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E8EDFF"/>
                    </a:solidFill>
                  </a:tcPr>
                </a:tc>
                <a:tc>
                  <a:txBody>
                    <a:bodyPr/>
                    <a:lstStyle/>
                    <a:p>
                      <a:r>
                        <a:rPr lang="en-US" altLang="ja-JP" b="0">
                          <a:solidFill>
                            <a:srgbClr val="333333"/>
                          </a:solidFill>
                          <a:effectLst/>
                          <a:latin typeface="ＭＳ Ｐゴシック" panose="020B0600070205080204" pitchFamily="50" charset="-128"/>
                          <a:ea typeface="ＭＳ Ｐゴシック" panose="020B0600070205080204" pitchFamily="50" charset="-128"/>
                        </a:rPr>
                        <a:t>2388</a:t>
                      </a:r>
                    </a:p>
                  </a:txBody>
                  <a:tcPr marL="5938" marR="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E8EDFF"/>
                    </a:solidFill>
                  </a:tcPr>
                </a:tc>
                <a:tc>
                  <a:txBody>
                    <a:bodyPr/>
                    <a:lstStyle/>
                    <a:p>
                      <a:r>
                        <a:rPr lang="en-US" altLang="ja-JP" b="0" dirty="0">
                          <a:solidFill>
                            <a:srgbClr val="333333"/>
                          </a:solidFill>
                          <a:effectLst/>
                          <a:latin typeface="ＭＳ Ｐゴシック" panose="020B0600070205080204" pitchFamily="50" charset="-128"/>
                          <a:ea typeface="ＭＳ Ｐゴシック" panose="020B0600070205080204" pitchFamily="50" charset="-128"/>
                        </a:rPr>
                        <a:t>35</a:t>
                      </a:r>
                      <a:r>
                        <a:rPr lang="ja-JP" altLang="en-US" b="0" dirty="0">
                          <a:solidFill>
                            <a:srgbClr val="333333"/>
                          </a:solidFill>
                          <a:effectLst/>
                          <a:latin typeface="ＭＳ Ｐゴシック" panose="020B0600070205080204" pitchFamily="50" charset="-128"/>
                          <a:ea typeface="ＭＳ Ｐゴシック" panose="020B0600070205080204" pitchFamily="50" charset="-128"/>
                        </a:rPr>
                        <a:t>兆</a:t>
                      </a:r>
                      <a:r>
                        <a:rPr lang="en-US" altLang="ja-JP" b="0" dirty="0">
                          <a:solidFill>
                            <a:srgbClr val="333333"/>
                          </a:solidFill>
                          <a:effectLst/>
                          <a:latin typeface="ＭＳ Ｐゴシック" panose="020B0600070205080204" pitchFamily="50" charset="-128"/>
                          <a:ea typeface="ＭＳ Ｐゴシック" panose="020B0600070205080204" pitchFamily="50" charset="-128"/>
                        </a:rPr>
                        <a:t>3,082</a:t>
                      </a:r>
                      <a:r>
                        <a:rPr lang="ja-JP" altLang="en-US" b="0" dirty="0">
                          <a:solidFill>
                            <a:srgbClr val="333333"/>
                          </a:solidFill>
                          <a:effectLst/>
                          <a:latin typeface="ＭＳ Ｐゴシック" panose="020B0600070205080204" pitchFamily="50" charset="-128"/>
                          <a:ea typeface="ＭＳ Ｐゴシック" panose="020B0600070205080204" pitchFamily="50" charset="-128"/>
                        </a:rPr>
                        <a:t>億円</a:t>
                      </a:r>
                    </a:p>
                  </a:txBody>
                  <a:tcPr marL="5938" marR="5938" marT="11875" marB="11875" anchor="ctr">
                    <a:lnL w="5938" cap="flat" cmpd="sng" algn="ctr">
                      <a:solidFill>
                        <a:srgbClr val="FFFFFF"/>
                      </a:solidFill>
                      <a:prstDash val="solid"/>
                      <a:round/>
                      <a:headEnd type="none" w="med" len="med"/>
                      <a:tailEnd type="none" w="med" len="med"/>
                    </a:lnL>
                    <a:lnR w="5938" cap="flat" cmpd="sng" algn="ctr">
                      <a:solidFill>
                        <a:srgbClr val="FFFFFF"/>
                      </a:solidFill>
                      <a:prstDash val="solid"/>
                      <a:round/>
                      <a:headEnd type="none" w="med" len="med"/>
                      <a:tailEnd type="none" w="med" len="med"/>
                    </a:lnR>
                    <a:lnT w="5938" cap="flat" cmpd="sng" algn="ctr">
                      <a:solidFill>
                        <a:srgbClr val="FFFFFF"/>
                      </a:solidFill>
                      <a:prstDash val="solid"/>
                      <a:round/>
                      <a:headEnd type="none" w="med" len="med"/>
                      <a:tailEnd type="none" w="med" len="med"/>
                    </a:lnT>
                    <a:lnB w="5938" cap="flat" cmpd="sng" algn="ctr">
                      <a:solidFill>
                        <a:srgbClr val="FFFFFF"/>
                      </a:solidFill>
                      <a:prstDash val="solid"/>
                      <a:round/>
                      <a:headEnd type="none" w="med" len="med"/>
                      <a:tailEnd type="none" w="med" len="med"/>
                    </a:lnB>
                    <a:solidFill>
                      <a:srgbClr val="E8EDFF"/>
                    </a:solidFill>
                  </a:tcPr>
                </a:tc>
                <a:extLst>
                  <a:ext uri="{0D108BD9-81ED-4DB2-BD59-A6C34878D82A}">
                    <a16:rowId xmlns:a16="http://schemas.microsoft.com/office/drawing/2014/main" val="1907419818"/>
                  </a:ext>
                </a:extLst>
              </a:tr>
            </a:tbl>
          </a:graphicData>
        </a:graphic>
      </p:graphicFrame>
      <p:sp>
        <p:nvSpPr>
          <p:cNvPr id="8" name="Rectangle 1">
            <a:extLst>
              <a:ext uri="{FF2B5EF4-FFF2-40B4-BE49-F238E27FC236}">
                <a16:creationId xmlns:a16="http://schemas.microsoft.com/office/drawing/2014/main" id="{0F388622-DE10-4D1C-ADEC-0D15C5869801}"/>
              </a:ext>
            </a:extLst>
          </p:cNvPr>
          <p:cNvSpPr>
            <a:spLocks noChangeArrowheads="1"/>
          </p:cNvSpPr>
          <p:nvPr/>
        </p:nvSpPr>
        <p:spPr bwMode="auto">
          <a:xfrm>
            <a:off x="367375" y="2449168"/>
            <a:ext cx="1012072" cy="1846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GPIF保有概要</a:t>
            </a:r>
          </a:p>
        </p:txBody>
      </p:sp>
    </p:spTree>
    <p:extLst>
      <p:ext uri="{BB962C8B-B14F-4D97-AF65-F5344CB8AC3E}">
        <p14:creationId xmlns:p14="http://schemas.microsoft.com/office/powerpoint/2010/main" val="1447335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extLst>
              <a:ext uri="{FF2B5EF4-FFF2-40B4-BE49-F238E27FC236}">
                <a16:creationId xmlns:a16="http://schemas.microsoft.com/office/drawing/2014/main" id="{59A40A6F-1E2F-4AD8-A2E0-CB8FB419588F}"/>
              </a:ext>
            </a:extLst>
          </p:cNvPr>
          <p:cNvSpPr/>
          <p:nvPr/>
        </p:nvSpPr>
        <p:spPr>
          <a:xfrm>
            <a:off x="3259166" y="754211"/>
            <a:ext cx="580405" cy="62581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2C43A532-6DE6-4DB9-B713-D031DDD828DB}"/>
              </a:ext>
            </a:extLst>
          </p:cNvPr>
          <p:cNvSpPr/>
          <p:nvPr/>
        </p:nvSpPr>
        <p:spPr>
          <a:xfrm>
            <a:off x="1769309" y="2423794"/>
            <a:ext cx="1270414" cy="1355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8"/>
          </a:p>
        </p:txBody>
      </p:sp>
      <p:sp>
        <p:nvSpPr>
          <p:cNvPr id="13" name="正方形/長方形 12">
            <a:extLst>
              <a:ext uri="{FF2B5EF4-FFF2-40B4-BE49-F238E27FC236}">
                <a16:creationId xmlns:a16="http://schemas.microsoft.com/office/drawing/2014/main" id="{F563A9F5-028F-412F-A2A1-BCF6EDCD9751}"/>
              </a:ext>
            </a:extLst>
          </p:cNvPr>
          <p:cNvSpPr/>
          <p:nvPr/>
        </p:nvSpPr>
        <p:spPr>
          <a:xfrm>
            <a:off x="1154083" y="2043743"/>
            <a:ext cx="226569" cy="1351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368"/>
          </a:p>
        </p:txBody>
      </p:sp>
      <p:sp>
        <p:nvSpPr>
          <p:cNvPr id="11" name="正方形/長方形 10">
            <a:extLst>
              <a:ext uri="{FF2B5EF4-FFF2-40B4-BE49-F238E27FC236}">
                <a16:creationId xmlns:a16="http://schemas.microsoft.com/office/drawing/2014/main" id="{29210FFF-B4AE-4AAC-A5F3-4F90C109AFFF}"/>
              </a:ext>
            </a:extLst>
          </p:cNvPr>
          <p:cNvSpPr/>
          <p:nvPr/>
        </p:nvSpPr>
        <p:spPr>
          <a:xfrm>
            <a:off x="1466414" y="1778020"/>
            <a:ext cx="289127" cy="1447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sz="368"/>
          </a:p>
        </p:txBody>
      </p:sp>
      <p:sp>
        <p:nvSpPr>
          <p:cNvPr id="2" name="角丸四角形 1"/>
          <p:cNvSpPr/>
          <p:nvPr/>
        </p:nvSpPr>
        <p:spPr>
          <a:xfrm>
            <a:off x="984839" y="2644500"/>
            <a:ext cx="565056" cy="200055"/>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39624" tIns="19812" rIns="39624" bIns="19812" numCol="1" spcCol="0" rtlCol="0" fromWordArt="0" anchor="ctr" anchorCtr="0" forceAA="0" compatLnSpc="1">
            <a:prstTxWarp prst="textNoShape">
              <a:avLst/>
            </a:prstTxWarp>
            <a:noAutofit/>
          </a:bodyPr>
          <a:lstStyle/>
          <a:p>
            <a:pPr algn="ctr"/>
            <a:endParaRPr lang="ja-JP" altLang="en-US" sz="867" dirty="0">
              <a:latin typeface="HGP創英角ﾎﾟｯﾌﾟ体" panose="040B0A00000000000000" pitchFamily="50" charset="-128"/>
              <a:ea typeface="HGP創英角ﾎﾟｯﾌﾟ体" panose="040B0A00000000000000" pitchFamily="50" charset="-128"/>
            </a:endParaRPr>
          </a:p>
        </p:txBody>
      </p:sp>
      <p:sp>
        <p:nvSpPr>
          <p:cNvPr id="4" name="テキスト ボックス 3"/>
          <p:cNvSpPr txBox="1"/>
          <p:nvPr/>
        </p:nvSpPr>
        <p:spPr>
          <a:xfrm>
            <a:off x="538606" y="277466"/>
            <a:ext cx="3494788" cy="359009"/>
          </a:xfrm>
          <a:prstGeom prst="rect">
            <a:avLst/>
          </a:prstGeom>
          <a:noFill/>
        </p:spPr>
        <p:txBody>
          <a:bodyPr wrap="square" rtlCol="0">
            <a:spAutoFit/>
          </a:bodyPr>
          <a:lstStyle/>
          <a:p>
            <a:r>
              <a:rPr lang="ja-JP" altLang="en-US" sz="1733" dirty="0">
                <a:latin typeface="HGS創英角ﾎﾟｯﾌﾟ体" panose="040B0A00000000000000" pitchFamily="50" charset="-128"/>
                <a:ea typeface="HGS創英角ﾎﾟｯﾌﾟ体" panose="040B0A00000000000000" pitchFamily="50" charset="-128"/>
              </a:rPr>
              <a:t>年金積立金　</a:t>
            </a:r>
            <a:r>
              <a:rPr lang="ja-JP" altLang="en-US" sz="1213" dirty="0">
                <a:latin typeface="HGS創英角ﾎﾟｯﾌﾟ体" panose="040B0A00000000000000" pitchFamily="50" charset="-128"/>
                <a:ea typeface="HGS創英角ﾎﾟｯﾌﾟ体" panose="040B0A00000000000000" pitchFamily="50" charset="-128"/>
              </a:rPr>
              <a:t>管理運用独立行政法人</a:t>
            </a:r>
            <a:r>
              <a:rPr lang="en-US" altLang="ja-JP" sz="607" dirty="0">
                <a:latin typeface="HGS創英角ﾎﾟｯﾌﾟ体" panose="040B0A00000000000000" pitchFamily="50" charset="-128"/>
                <a:ea typeface="HGS創英角ﾎﾟｯﾌﾟ体" panose="040B0A00000000000000" pitchFamily="50" charset="-128"/>
              </a:rPr>
              <a:t> </a:t>
            </a:r>
            <a:r>
              <a:rPr lang="ja-JP" altLang="en-US" sz="693" dirty="0">
                <a:latin typeface="HGS創英角ﾎﾟｯﾌﾟ体" panose="040B0A00000000000000" pitchFamily="50" charset="-128"/>
                <a:ea typeface="HGS創英角ﾎﾟｯﾌﾟ体" panose="040B0A00000000000000" pitchFamily="50" charset="-128"/>
              </a:rPr>
              <a:t>厚労省</a:t>
            </a:r>
          </a:p>
        </p:txBody>
      </p:sp>
      <p:grpSp>
        <p:nvGrpSpPr>
          <p:cNvPr id="6" name="グループ化 5"/>
          <p:cNvGrpSpPr/>
          <p:nvPr/>
        </p:nvGrpSpPr>
        <p:grpSpPr>
          <a:xfrm>
            <a:off x="340279" y="722461"/>
            <a:ext cx="954447" cy="822877"/>
            <a:chOff x="801561" y="1512013"/>
            <a:chExt cx="2202570" cy="1440160"/>
          </a:xfrm>
        </p:grpSpPr>
        <p:sp>
          <p:nvSpPr>
            <p:cNvPr id="3" name="円柱 2"/>
            <p:cNvSpPr/>
            <p:nvPr/>
          </p:nvSpPr>
          <p:spPr>
            <a:xfrm>
              <a:off x="1015911" y="1512013"/>
              <a:ext cx="1988220" cy="1440160"/>
            </a:xfrm>
            <a:prstGeom prst="can">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368" dirty="0"/>
            </a:p>
          </p:txBody>
        </p:sp>
        <p:sp>
          <p:nvSpPr>
            <p:cNvPr id="5" name="テキスト ボックス 4"/>
            <p:cNvSpPr txBox="1"/>
            <p:nvPr/>
          </p:nvSpPr>
          <p:spPr>
            <a:xfrm>
              <a:off x="801561" y="1567580"/>
              <a:ext cx="2004658" cy="1141613"/>
            </a:xfrm>
            <a:prstGeom prst="rect">
              <a:avLst/>
            </a:prstGeom>
            <a:noFill/>
          </p:spPr>
          <p:txBody>
            <a:bodyPr wrap="square" rtlCol="0">
              <a:spAutoFit/>
            </a:bodyPr>
            <a:lstStyle/>
            <a:p>
              <a:endParaRPr lang="en-US" altLang="ja-JP" sz="1213" dirty="0">
                <a:latin typeface="HG創英角ﾎﾟｯﾌﾟ体" panose="040B0A09000000000000" pitchFamily="49" charset="-128"/>
                <a:ea typeface="HG創英角ﾎﾟｯﾌﾟ体" panose="040B0A09000000000000" pitchFamily="49" charset="-128"/>
              </a:endParaRPr>
            </a:p>
            <a:p>
              <a:r>
                <a:rPr lang="en-US" altLang="ja-JP" sz="1213" dirty="0">
                  <a:latin typeface="HG創英角ﾎﾟｯﾌﾟ体" panose="040B0A09000000000000" pitchFamily="49" charset="-128"/>
                  <a:ea typeface="HG創英角ﾎﾟｯﾌﾟ体" panose="040B0A09000000000000" pitchFamily="49" charset="-128"/>
                </a:rPr>
                <a:t>  </a:t>
              </a:r>
              <a:r>
                <a:rPr lang="ja-JP" altLang="en-US" sz="1213" dirty="0">
                  <a:latin typeface="HG創英角ﾎﾟｯﾌﾟ体" panose="040B0A09000000000000" pitchFamily="49" charset="-128"/>
                  <a:ea typeface="HG創英角ﾎﾟｯﾌﾟ体" panose="040B0A09000000000000" pitchFamily="49" charset="-128"/>
                </a:rPr>
                <a:t>積立金</a:t>
              </a:r>
              <a:r>
                <a:rPr lang="en-US" altLang="ja-JP" sz="1213" dirty="0">
                  <a:latin typeface="HG創英角ﾎﾟｯﾌﾟ体" panose="040B0A09000000000000" pitchFamily="49" charset="-128"/>
                  <a:ea typeface="HG創英角ﾎﾟｯﾌﾟ体" panose="040B0A09000000000000" pitchFamily="49" charset="-128"/>
                </a:rPr>
                <a:t>       </a:t>
              </a:r>
            </a:p>
            <a:p>
              <a:r>
                <a:rPr lang="ja-JP" altLang="en-US" sz="1213" b="1" dirty="0">
                  <a:latin typeface="ＦＡ 丸ゴシックＭ" panose="020F0609000000000000" pitchFamily="49" charset="-128"/>
                  <a:ea typeface="ＦＡ 丸ゴシックＭ" panose="020F0609000000000000" pitchFamily="49" charset="-128"/>
                </a:rPr>
                <a:t>  </a:t>
              </a:r>
              <a:r>
                <a:rPr lang="ja-JP" altLang="en-US" sz="1040" b="1" dirty="0">
                  <a:latin typeface="HGP創英角ﾎﾟｯﾌﾟ体" panose="040B0A00000000000000" pitchFamily="50" charset="-128"/>
                  <a:ea typeface="HGP創英角ﾎﾟｯﾌﾟ体" panose="040B0A00000000000000" pitchFamily="50" charset="-128"/>
                </a:rPr>
                <a:t>１５</a:t>
              </a:r>
              <a:r>
                <a:rPr lang="en-US" altLang="ja-JP" sz="1040" b="1" dirty="0">
                  <a:latin typeface="HGP創英角ﾎﾟｯﾌﾟ体" panose="040B0A00000000000000" pitchFamily="50" charset="-128"/>
                  <a:ea typeface="HGP創英角ﾎﾟｯﾌﾟ体" panose="040B0A00000000000000" pitchFamily="50" charset="-128"/>
                </a:rPr>
                <a:t>6</a:t>
              </a:r>
              <a:r>
                <a:rPr lang="ja-JP" altLang="en-US" sz="1040" b="1" dirty="0">
                  <a:latin typeface="HGP創英角ﾎﾟｯﾌﾟ体" panose="040B0A00000000000000" pitchFamily="50" charset="-128"/>
                  <a:ea typeface="HGP創英角ﾎﾟｯﾌﾟ体" panose="040B0A00000000000000" pitchFamily="50" charset="-128"/>
                </a:rPr>
                <a:t>兆円</a:t>
              </a:r>
            </a:p>
          </p:txBody>
        </p:sp>
      </p:grpSp>
      <p:sp>
        <p:nvSpPr>
          <p:cNvPr id="7" name="テキスト ボックス 6"/>
          <p:cNvSpPr txBox="1"/>
          <p:nvPr/>
        </p:nvSpPr>
        <p:spPr>
          <a:xfrm>
            <a:off x="1378563" y="887773"/>
            <a:ext cx="496568" cy="49225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ja-JP" altLang="en-US" sz="1213" b="1" dirty="0">
                <a:latin typeface="ＦＡ 丸ゴシックＭ" panose="020F0609000000000000" pitchFamily="49" charset="-128"/>
                <a:ea typeface="ＦＡ 丸ゴシックＭ" panose="020F0609000000000000" pitchFamily="49" charset="-128"/>
              </a:rPr>
              <a:t>運用     </a:t>
            </a:r>
            <a:endParaRPr lang="en-US" altLang="ja-JP" sz="1213" b="1" dirty="0">
              <a:latin typeface="ＦＡ 丸ゴシックＭ" panose="020F0609000000000000" pitchFamily="49" charset="-128"/>
              <a:ea typeface="ＦＡ 丸ゴシックＭ" panose="020F0609000000000000" pitchFamily="49" charset="-128"/>
            </a:endParaRPr>
          </a:p>
          <a:p>
            <a:r>
              <a:rPr lang="ja-JP" altLang="en-US" sz="693" b="1" dirty="0">
                <a:latin typeface="ＦＡ 丸ゴシックＭ" panose="020F0609000000000000" pitchFamily="49" charset="-128"/>
                <a:ea typeface="ＦＡ 丸ゴシックＭ" panose="020F0609000000000000" pitchFamily="49" charset="-128"/>
              </a:rPr>
              <a:t> 安全</a:t>
            </a:r>
            <a:endParaRPr lang="en-US" altLang="ja-JP" sz="693" b="1" dirty="0">
              <a:latin typeface="ＦＡ 丸ゴシックＭ" panose="020F0609000000000000" pitchFamily="49" charset="-128"/>
              <a:ea typeface="ＦＡ 丸ゴシックＭ" panose="020F0609000000000000" pitchFamily="49" charset="-128"/>
            </a:endParaRPr>
          </a:p>
          <a:p>
            <a:r>
              <a:rPr lang="ja-JP" altLang="en-US" sz="693" b="1" dirty="0">
                <a:latin typeface="ＦＡ 丸ゴシックＭ" panose="020F0609000000000000" pitchFamily="49" charset="-128"/>
                <a:ea typeface="ＦＡ 丸ゴシックＭ" panose="020F0609000000000000" pitchFamily="49" charset="-128"/>
              </a:rPr>
              <a:t> 効率的</a:t>
            </a:r>
          </a:p>
        </p:txBody>
      </p:sp>
      <p:sp>
        <p:nvSpPr>
          <p:cNvPr id="8" name="テキスト ボックス 7"/>
          <p:cNvSpPr txBox="1"/>
          <p:nvPr/>
        </p:nvSpPr>
        <p:spPr>
          <a:xfrm>
            <a:off x="1958968" y="680763"/>
            <a:ext cx="1216361" cy="732508"/>
          </a:xfrm>
          <a:prstGeom prst="rect">
            <a:avLst/>
          </a:prstGeom>
          <a:solidFill>
            <a:srgbClr val="FFC000"/>
          </a:solidFill>
        </p:spPr>
        <p:txBody>
          <a:bodyPr wrap="square" rtlCol="0">
            <a:spAutoFit/>
          </a:bodyPr>
          <a:lstStyle/>
          <a:p>
            <a:r>
              <a:rPr lang="ja-JP" altLang="en-US" sz="1040" b="1" dirty="0">
                <a:latin typeface="ＦＡ 丸ゴシックＭ" panose="020F0609000000000000" pitchFamily="49" charset="-128"/>
                <a:ea typeface="ＦＡ 丸ゴシックＭ" panose="020F0609000000000000" pitchFamily="49" charset="-128"/>
              </a:rPr>
              <a:t>国債　　  </a:t>
            </a:r>
            <a:r>
              <a:rPr lang="en-US" altLang="ja-JP" sz="1040" b="1" dirty="0">
                <a:latin typeface="ＦＡ 丸ゴシックＭ" panose="020F0609000000000000" pitchFamily="49" charset="-128"/>
                <a:ea typeface="ＦＡ 丸ゴシックＭ" panose="020F0609000000000000" pitchFamily="49" charset="-128"/>
              </a:rPr>
              <a:t>2</a:t>
            </a:r>
            <a:r>
              <a:rPr lang="ja-JP" altLang="en-US" sz="1040" b="1" dirty="0">
                <a:latin typeface="ＦＡ 丸ゴシックＭ" panose="020F0609000000000000" pitchFamily="49" charset="-128"/>
                <a:ea typeface="ＦＡ 丸ゴシックＭ" panose="020F0609000000000000" pitchFamily="49" charset="-128"/>
              </a:rPr>
              <a:t>５％　　　　</a:t>
            </a:r>
            <a:endParaRPr lang="en-US" altLang="ja-JP" sz="867" b="1" dirty="0">
              <a:latin typeface="ＦＡ 丸ゴシックＭ" panose="020F0609000000000000" pitchFamily="49" charset="-128"/>
              <a:ea typeface="ＦＡ 丸ゴシックＭ" panose="020F0609000000000000" pitchFamily="49" charset="-128"/>
            </a:endParaRPr>
          </a:p>
          <a:p>
            <a:r>
              <a:rPr lang="ja-JP" altLang="en-US" sz="1040" b="1" dirty="0">
                <a:latin typeface="ＦＡ 丸ゴシックＭ" panose="020F0609000000000000" pitchFamily="49" charset="-128"/>
                <a:ea typeface="ＦＡ 丸ゴシックＭ" panose="020F0609000000000000" pitchFamily="49" charset="-128"/>
              </a:rPr>
              <a:t>外国債 　 </a:t>
            </a:r>
            <a:r>
              <a:rPr lang="en-US" altLang="ja-JP" sz="1040" b="1" dirty="0">
                <a:latin typeface="ＦＡ 丸ゴシックＭ" panose="020F0609000000000000" pitchFamily="49" charset="-128"/>
                <a:ea typeface="ＦＡ 丸ゴシックＭ" panose="020F0609000000000000" pitchFamily="49" charset="-128"/>
              </a:rPr>
              <a:t>2</a:t>
            </a:r>
            <a:r>
              <a:rPr lang="ja-JP" altLang="en-US" sz="1040" b="1" dirty="0">
                <a:latin typeface="ＦＡ 丸ゴシックＭ" panose="020F0609000000000000" pitchFamily="49" charset="-128"/>
                <a:ea typeface="ＦＡ 丸ゴシックＭ" panose="020F0609000000000000" pitchFamily="49" charset="-128"/>
              </a:rPr>
              <a:t>５％　</a:t>
            </a:r>
            <a:r>
              <a:rPr lang="ja-JP" altLang="en-US" sz="867" b="1" dirty="0">
                <a:latin typeface="ＦＡ 丸ゴシックＭ" panose="020F0609000000000000" pitchFamily="49" charset="-128"/>
                <a:ea typeface="ＦＡ 丸ゴシックＭ" panose="020F0609000000000000" pitchFamily="49" charset="-128"/>
              </a:rPr>
              <a:t>　</a:t>
            </a:r>
            <a:endParaRPr lang="en-US" altLang="ja-JP" sz="368" b="1" dirty="0">
              <a:latin typeface="ＦＡ 丸ゴシックＭ" panose="020F0609000000000000" pitchFamily="49" charset="-128"/>
              <a:ea typeface="ＦＡ 丸ゴシックＭ" panose="020F0609000000000000" pitchFamily="49" charset="-128"/>
            </a:endParaRPr>
          </a:p>
          <a:p>
            <a:r>
              <a:rPr lang="ja-JP" altLang="en-US" sz="1040" b="1" dirty="0">
                <a:latin typeface="ＦＡ 丸ゴシックＭ" panose="020F0609000000000000" pitchFamily="49" charset="-128"/>
                <a:ea typeface="ＦＡ 丸ゴシックＭ" panose="020F0609000000000000" pitchFamily="49" charset="-128"/>
              </a:rPr>
              <a:t>国内株式 １５％　</a:t>
            </a:r>
            <a:endParaRPr lang="en-US" altLang="ja-JP" sz="867" b="1" dirty="0">
              <a:latin typeface="ＦＡ 丸ゴシックＭ" panose="020F0609000000000000" pitchFamily="49" charset="-128"/>
              <a:ea typeface="ＦＡ 丸ゴシックＭ" panose="020F0609000000000000" pitchFamily="49" charset="-128"/>
            </a:endParaRPr>
          </a:p>
          <a:p>
            <a:r>
              <a:rPr lang="ja-JP" altLang="en-US" sz="1040" b="1" dirty="0">
                <a:latin typeface="ＦＡ 丸ゴシックＭ" panose="020F0609000000000000" pitchFamily="49" charset="-128"/>
                <a:ea typeface="ＦＡ 丸ゴシックＭ" panose="020F0609000000000000" pitchFamily="49" charset="-128"/>
              </a:rPr>
              <a:t>国外株式 １５％　　　　</a:t>
            </a:r>
            <a:endParaRPr lang="ja-JP" altLang="en-US" sz="867" b="1" dirty="0">
              <a:latin typeface="ＦＡ 丸ゴシックＭ" panose="020F0609000000000000" pitchFamily="49" charset="-128"/>
              <a:ea typeface="ＦＡ 丸ゴシックＭ" panose="020F0609000000000000" pitchFamily="49" charset="-128"/>
            </a:endParaRPr>
          </a:p>
        </p:txBody>
      </p:sp>
      <p:sp>
        <p:nvSpPr>
          <p:cNvPr id="9" name="テキスト ボックス 8"/>
          <p:cNvSpPr txBox="1"/>
          <p:nvPr/>
        </p:nvSpPr>
        <p:spPr>
          <a:xfrm>
            <a:off x="604852" y="1743358"/>
            <a:ext cx="2571055" cy="892937"/>
          </a:xfrm>
          <a:prstGeom prst="rect">
            <a:avLst/>
          </a:prstGeom>
          <a:noFill/>
        </p:spPr>
        <p:txBody>
          <a:bodyPr wrap="square" rtlCol="0">
            <a:spAutoFit/>
          </a:bodyPr>
          <a:lstStyle/>
          <a:p>
            <a:r>
              <a:rPr lang="ja-JP" altLang="en-US" sz="867" b="1" dirty="0">
                <a:latin typeface="ＦＡ 丸ゴシックＭ" panose="020F0609000000000000" pitchFamily="49" charset="-128"/>
                <a:ea typeface="ＦＡ 丸ゴシックＭ" panose="020F0609000000000000" pitchFamily="49" charset="-128"/>
              </a:rPr>
              <a:t>年金の内訳＜１年間＞</a:t>
            </a:r>
            <a:endParaRPr lang="en-US" altLang="ja-JP" sz="867" b="1" dirty="0">
              <a:latin typeface="ＦＡ 丸ゴシックＭ" panose="020F0609000000000000" pitchFamily="49" charset="-128"/>
              <a:ea typeface="ＦＡ 丸ゴシックＭ" panose="020F0609000000000000" pitchFamily="49" charset="-128"/>
            </a:endParaRPr>
          </a:p>
          <a:p>
            <a:r>
              <a:rPr lang="ja-JP" altLang="en-US" sz="867" b="1" dirty="0">
                <a:latin typeface="ＦＡ 丸ゴシックＭ" panose="020F0609000000000000" pitchFamily="49" charset="-128"/>
                <a:ea typeface="ＦＡ 丸ゴシックＭ" panose="020F0609000000000000" pitchFamily="49" charset="-128"/>
              </a:rPr>
              <a:t>　内訳 ①現役の保険料　３８兆３７９５億円　</a:t>
            </a:r>
            <a:endParaRPr lang="en-US" altLang="ja-JP" sz="867" b="1" dirty="0">
              <a:latin typeface="ＦＡ 丸ゴシックＭ" panose="020F0609000000000000" pitchFamily="49" charset="-128"/>
              <a:ea typeface="ＦＡ 丸ゴシックＭ" panose="020F0609000000000000" pitchFamily="49" charset="-128"/>
            </a:endParaRPr>
          </a:p>
          <a:p>
            <a:r>
              <a:rPr lang="ja-JP" altLang="en-US" sz="867" b="1" dirty="0">
                <a:latin typeface="ＦＡ 丸ゴシックＭ" panose="020F0609000000000000" pitchFamily="49" charset="-128"/>
                <a:ea typeface="ＦＡ 丸ゴシックＭ" panose="020F0609000000000000" pitchFamily="49" charset="-128"/>
              </a:rPr>
              <a:t>　　　 　</a:t>
            </a:r>
            <a:r>
              <a:rPr lang="en-US" altLang="ja-JP" sz="867" b="1" dirty="0">
                <a:latin typeface="ＦＡ 丸ゴシックＭ" panose="020F0609000000000000" pitchFamily="49" charset="-128"/>
                <a:ea typeface="ＦＡ 丸ゴシックＭ" panose="020F0609000000000000" pitchFamily="49" charset="-128"/>
              </a:rPr>
              <a:t>8.8%</a:t>
            </a:r>
            <a:r>
              <a:rPr lang="ja-JP" altLang="en-US" sz="867" b="1" dirty="0">
                <a:latin typeface="ＦＡ 丸ゴシックＭ" panose="020F0609000000000000" pitchFamily="49" charset="-128"/>
                <a:ea typeface="ＦＡ 丸ゴシックＭ" panose="020F0609000000000000" pitchFamily="49" charset="-128"/>
              </a:rPr>
              <a:t>→</a:t>
            </a:r>
            <a:r>
              <a:rPr lang="en-US" altLang="ja-JP" sz="867" b="1" dirty="0">
                <a:latin typeface="ＦＡ 丸ゴシックＭ" panose="020F0609000000000000" pitchFamily="49" charset="-128"/>
                <a:ea typeface="ＦＡ 丸ゴシックＭ" panose="020F0609000000000000" pitchFamily="49" charset="-128"/>
              </a:rPr>
              <a:t>18.3%</a:t>
            </a:r>
          </a:p>
          <a:p>
            <a:r>
              <a:rPr lang="ja-JP" altLang="en-US" sz="867" b="1" dirty="0">
                <a:latin typeface="ＦＡ 丸ゴシックＭ" panose="020F0609000000000000" pitchFamily="49" charset="-128"/>
                <a:ea typeface="ＦＡ 丸ゴシックＭ" panose="020F0609000000000000" pitchFamily="49" charset="-128"/>
              </a:rPr>
              <a:t>            ②国庫支出金　　１３兆３７２２億円</a:t>
            </a:r>
            <a:endParaRPr lang="en-US" altLang="ja-JP" sz="867" b="1" dirty="0">
              <a:latin typeface="ＦＡ 丸ゴシックＭ" panose="020F0609000000000000" pitchFamily="49" charset="-128"/>
              <a:ea typeface="ＦＡ 丸ゴシックＭ" panose="020F0609000000000000" pitchFamily="49" charset="-128"/>
            </a:endParaRPr>
          </a:p>
          <a:p>
            <a:r>
              <a:rPr lang="ja-JP" altLang="en-US" sz="867" b="1" dirty="0">
                <a:latin typeface="ＦＡ 丸ゴシックＭ" panose="020F0609000000000000" pitchFamily="49" charset="-128"/>
                <a:ea typeface="ＦＡ 丸ゴシックＭ" panose="020F0609000000000000" pitchFamily="49" charset="-128"/>
              </a:rPr>
              <a:t>　　　  ③積立金　　　　　　　５０３９億円　　　　</a:t>
            </a:r>
            <a:endParaRPr lang="en-US" altLang="ja-JP" sz="867" b="1" dirty="0">
              <a:latin typeface="ＦＡ 丸ゴシックＭ" panose="020F0609000000000000" pitchFamily="49" charset="-128"/>
              <a:ea typeface="ＦＡ 丸ゴシックＭ" panose="020F0609000000000000" pitchFamily="49" charset="-128"/>
            </a:endParaRPr>
          </a:p>
          <a:p>
            <a:r>
              <a:rPr lang="ja-JP" altLang="en-US" sz="867" b="1" dirty="0">
                <a:latin typeface="ＦＡ 丸ゴシックＭ" panose="020F0609000000000000" pitchFamily="49" charset="-128"/>
                <a:ea typeface="ＦＡ 丸ゴシックＭ" panose="020F0609000000000000" pitchFamily="49" charset="-128"/>
              </a:rPr>
              <a:t>　　　　 年　間　　　　 ５３兆３２６８億円</a:t>
            </a:r>
            <a:endParaRPr lang="en-US" altLang="ja-JP" sz="867" b="1" dirty="0">
              <a:latin typeface="ＦＡ 丸ゴシックＭ" panose="020F0609000000000000" pitchFamily="49" charset="-128"/>
              <a:ea typeface="ＦＡ 丸ゴシックＭ" panose="020F0609000000000000" pitchFamily="49" charset="-128"/>
            </a:endParaRPr>
          </a:p>
        </p:txBody>
      </p:sp>
      <p:sp>
        <p:nvSpPr>
          <p:cNvPr id="12" name="テキスト ボックス 11"/>
          <p:cNvSpPr txBox="1"/>
          <p:nvPr/>
        </p:nvSpPr>
        <p:spPr>
          <a:xfrm>
            <a:off x="1958968" y="1437963"/>
            <a:ext cx="1654787" cy="412421"/>
          </a:xfrm>
          <a:prstGeom prst="rect">
            <a:avLst/>
          </a:prstGeom>
          <a:solidFill>
            <a:srgbClr val="FFFF0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520" b="1" dirty="0">
                <a:latin typeface="ＦＡ 丸ゴシックＭ" panose="020F0609000000000000" pitchFamily="49" charset="-128"/>
                <a:ea typeface="ＦＡ 丸ゴシックＭ" panose="020F0609000000000000" pitchFamily="49" charset="-128"/>
              </a:rPr>
              <a:t>リーマン損益　９兆３０００億円（１２年度）</a:t>
            </a:r>
            <a:endParaRPr lang="en-US" altLang="ja-JP" sz="520" b="1" dirty="0">
              <a:latin typeface="ＦＡ 丸ゴシックＭ" panose="020F0609000000000000" pitchFamily="49" charset="-128"/>
              <a:ea typeface="ＦＡ 丸ゴシックＭ" panose="020F0609000000000000" pitchFamily="49" charset="-128"/>
            </a:endParaRPr>
          </a:p>
          <a:p>
            <a:r>
              <a:rPr lang="ja-JP" altLang="en-US" sz="520" b="1" dirty="0">
                <a:latin typeface="ＦＡ 丸ゴシックＭ" panose="020F0609000000000000" pitchFamily="49" charset="-128"/>
                <a:ea typeface="ＦＡ 丸ゴシックＭ" panose="020F0609000000000000" pitchFamily="49" charset="-128"/>
              </a:rPr>
              <a:t>コロナ   損益　 </a:t>
            </a:r>
            <a:r>
              <a:rPr lang="en-US" altLang="ja-JP" sz="520" b="1" dirty="0">
                <a:latin typeface="ＦＡ 丸ゴシックＭ" panose="020F0609000000000000" pitchFamily="49" charset="-128"/>
                <a:ea typeface="ＦＡ 丸ゴシックＭ" panose="020F0609000000000000" pitchFamily="49" charset="-128"/>
              </a:rPr>
              <a:t>8</a:t>
            </a:r>
            <a:r>
              <a:rPr lang="ja-JP" altLang="en-US" sz="520" b="1" dirty="0">
                <a:latin typeface="ＦＡ 丸ゴシックＭ" panose="020F0609000000000000" pitchFamily="49" charset="-128"/>
                <a:ea typeface="ＦＡ 丸ゴシックＭ" panose="020F0609000000000000" pitchFamily="49" charset="-128"/>
              </a:rPr>
              <a:t>兆２８３１億円 （１９年度）</a:t>
            </a:r>
            <a:endParaRPr lang="en-US" altLang="ja-JP" sz="520" b="1" dirty="0">
              <a:latin typeface="ＦＡ 丸ゴシックＭ" panose="020F0609000000000000" pitchFamily="49" charset="-128"/>
              <a:ea typeface="ＦＡ 丸ゴシックＭ" panose="020F0609000000000000" pitchFamily="49" charset="-128"/>
            </a:endParaRPr>
          </a:p>
          <a:p>
            <a:r>
              <a:rPr lang="ja-JP" altLang="en-US" sz="520" b="1" dirty="0">
                <a:latin typeface="ＦＡ 丸ゴシックＭ" panose="020F0609000000000000" pitchFamily="49" charset="-128"/>
                <a:ea typeface="ＦＡ 丸ゴシックＭ" panose="020F0609000000000000" pitchFamily="49" charset="-128"/>
              </a:rPr>
              <a:t>コロナ   損益   </a:t>
            </a:r>
            <a:r>
              <a:rPr lang="en-US" altLang="ja-JP" sz="520" b="1" dirty="0">
                <a:latin typeface="ＦＡ 丸ゴシックＭ" panose="020F0609000000000000" pitchFamily="49" charset="-128"/>
                <a:ea typeface="ＦＡ 丸ゴシックＭ" panose="020F0609000000000000" pitchFamily="49" charset="-128"/>
              </a:rPr>
              <a:t>17</a:t>
            </a:r>
            <a:r>
              <a:rPr lang="ja-JP" altLang="en-US" sz="520" b="1" dirty="0">
                <a:latin typeface="ＦＡ 丸ゴシックＭ" panose="020F0609000000000000" pitchFamily="49" charset="-128"/>
                <a:ea typeface="ＦＡ 丸ゴシックＭ" panose="020F0609000000000000" pitchFamily="49" charset="-128"/>
              </a:rPr>
              <a:t>兆００００億円 （２０年度）   </a:t>
            </a:r>
            <a:endParaRPr lang="en-US" altLang="ja-JP" sz="520" b="1" dirty="0">
              <a:latin typeface="ＦＡ 丸ゴシックＭ" panose="020F0609000000000000" pitchFamily="49" charset="-128"/>
              <a:ea typeface="ＦＡ 丸ゴシックＭ" panose="020F0609000000000000" pitchFamily="49" charset="-128"/>
            </a:endParaRPr>
          </a:p>
          <a:p>
            <a:r>
              <a:rPr lang="ja-JP" altLang="en-US" sz="520" b="1" dirty="0">
                <a:latin typeface="ＦＡ 丸ゴシックＭ" panose="020F0609000000000000" pitchFamily="49" charset="-128"/>
                <a:ea typeface="ＦＡ 丸ゴシックＭ" panose="020F0609000000000000" pitchFamily="49" charset="-128"/>
              </a:rPr>
              <a:t>累積益金          </a:t>
            </a:r>
            <a:r>
              <a:rPr lang="en-US" altLang="ja-JP" sz="520" b="1" dirty="0">
                <a:solidFill>
                  <a:schemeClr val="accent2">
                    <a:lumMod val="75000"/>
                  </a:schemeClr>
                </a:solidFill>
                <a:latin typeface="ＦＡ 丸ゴシックＭ" panose="020F0609000000000000" pitchFamily="49" charset="-128"/>
                <a:ea typeface="ＦＡ 丸ゴシックＭ" panose="020F0609000000000000" pitchFamily="49" charset="-128"/>
              </a:rPr>
              <a:t>57</a:t>
            </a:r>
            <a:r>
              <a:rPr lang="ja-JP" altLang="en-US" sz="520" b="1" dirty="0">
                <a:solidFill>
                  <a:schemeClr val="accent2">
                    <a:lumMod val="75000"/>
                  </a:schemeClr>
                </a:solidFill>
                <a:latin typeface="ＦＡ 丸ゴシックＭ" panose="020F0609000000000000" pitchFamily="49" charset="-128"/>
                <a:ea typeface="ＦＡ 丸ゴシックＭ" panose="020F0609000000000000" pitchFamily="49" charset="-128"/>
              </a:rPr>
              <a:t>兆５３７７億円  </a:t>
            </a:r>
            <a:r>
              <a:rPr lang="en-US" altLang="ja-JP" sz="520" b="1" dirty="0">
                <a:solidFill>
                  <a:schemeClr val="accent2">
                    <a:lumMod val="75000"/>
                  </a:schemeClr>
                </a:solidFill>
                <a:latin typeface="ＦＡ 丸ゴシックＭ" panose="020F0609000000000000" pitchFamily="49" charset="-128"/>
                <a:ea typeface="ＦＡ 丸ゴシックＭ" panose="020F0609000000000000" pitchFamily="49" charset="-128"/>
              </a:rPr>
              <a:t> </a:t>
            </a:r>
            <a:r>
              <a:rPr lang="en-US" altLang="ja-JP" sz="520" b="1" dirty="0">
                <a:latin typeface="ＦＡ 丸ゴシックＭ" panose="020F0609000000000000" pitchFamily="49" charset="-128"/>
                <a:ea typeface="ＦＡ 丸ゴシックＭ" panose="020F0609000000000000" pitchFamily="49" charset="-128"/>
              </a:rPr>
              <a:t>(11</a:t>
            </a:r>
            <a:r>
              <a:rPr lang="ja-JP" altLang="en-US" sz="520" b="1" dirty="0">
                <a:latin typeface="ＦＡ 丸ゴシックＭ" panose="020F0609000000000000" pitchFamily="49" charset="-128"/>
                <a:ea typeface="ＦＡ 丸ゴシックＭ" panose="020F0609000000000000" pitchFamily="49" charset="-128"/>
              </a:rPr>
              <a:t>年以降）</a:t>
            </a:r>
          </a:p>
        </p:txBody>
      </p:sp>
      <p:sp>
        <p:nvSpPr>
          <p:cNvPr id="14" name="テキスト ボックス 13"/>
          <p:cNvSpPr txBox="1"/>
          <p:nvPr/>
        </p:nvSpPr>
        <p:spPr>
          <a:xfrm>
            <a:off x="3126868" y="1852077"/>
            <a:ext cx="1401749" cy="895373"/>
          </a:xfrm>
          <a:prstGeom prst="rect">
            <a:avLst/>
          </a:prstGeom>
          <a:noFill/>
        </p:spPr>
        <p:txBody>
          <a:bodyPr wrap="square" rtlCol="0">
            <a:spAutoFit/>
          </a:bodyPr>
          <a:lstStyle/>
          <a:p>
            <a:r>
              <a:rPr lang="ja-JP" altLang="en-US" sz="693" b="1" dirty="0">
                <a:latin typeface="ＦＡ 丸ゴシックＭ" panose="020F0609000000000000" pitchFamily="49" charset="-128"/>
                <a:ea typeface="ＦＡ 丸ゴシックＭ" panose="020F0609000000000000" pitchFamily="49" charset="-128"/>
              </a:rPr>
              <a:t>理事長</a:t>
            </a:r>
            <a:endParaRPr lang="en-US" altLang="ja-JP" sz="693" b="1" dirty="0">
              <a:latin typeface="ＦＡ 丸ゴシックＭ" panose="020F0609000000000000" pitchFamily="49" charset="-128"/>
              <a:ea typeface="ＦＡ 丸ゴシックＭ" panose="020F0609000000000000" pitchFamily="49" charset="-128"/>
            </a:endParaRPr>
          </a:p>
          <a:p>
            <a:r>
              <a:rPr lang="ja-JP" altLang="en-US" sz="693" b="1" dirty="0">
                <a:latin typeface="ＦＡ 丸ゴシックＭ" panose="020F0609000000000000" pitchFamily="49" charset="-128"/>
                <a:ea typeface="ＦＡ 丸ゴシックＭ" panose="020F0609000000000000" pitchFamily="49" charset="-128"/>
              </a:rPr>
              <a:t>宮園雅敬　藤原貞一</a:t>
            </a:r>
            <a:endParaRPr lang="en-US" altLang="ja-JP" sz="693" b="1" dirty="0">
              <a:latin typeface="ＦＡ 丸ゴシックＭ" panose="020F0609000000000000" pitchFamily="49" charset="-128"/>
              <a:ea typeface="ＦＡ 丸ゴシックＭ" panose="020F0609000000000000" pitchFamily="49" charset="-128"/>
            </a:endParaRPr>
          </a:p>
          <a:p>
            <a:r>
              <a:rPr lang="ja-JP" altLang="en-US" sz="693" b="1" dirty="0">
                <a:latin typeface="ＦＡ 丸ゴシックＭ" panose="020F0609000000000000" pitchFamily="49" charset="-128"/>
                <a:ea typeface="ＦＡ 丸ゴシックＭ" panose="020F0609000000000000" pitchFamily="49" charset="-128"/>
              </a:rPr>
              <a:t>植田栄治　平野英治</a:t>
            </a:r>
            <a:endParaRPr lang="en-US" altLang="ja-JP" sz="693" b="1" dirty="0">
              <a:latin typeface="ＦＡ 丸ゴシックＭ" panose="020F0609000000000000" pitchFamily="49" charset="-128"/>
              <a:ea typeface="ＦＡ 丸ゴシックＭ" panose="020F0609000000000000" pitchFamily="49" charset="-128"/>
            </a:endParaRPr>
          </a:p>
          <a:p>
            <a:r>
              <a:rPr lang="ja-JP" altLang="en-US" sz="693" b="1" dirty="0">
                <a:latin typeface="ＦＡ 丸ゴシックＭ" panose="020F0609000000000000" pitchFamily="49" charset="-128"/>
                <a:ea typeface="ＦＡ 丸ゴシックＭ" panose="020F0609000000000000" pitchFamily="49" charset="-128"/>
              </a:rPr>
              <a:t>新井富雄　岩村修二</a:t>
            </a:r>
            <a:endParaRPr lang="en-US" altLang="ja-JP" sz="693" b="1" dirty="0">
              <a:latin typeface="ＦＡ 丸ゴシックＭ" panose="020F0609000000000000" pitchFamily="49" charset="-128"/>
              <a:ea typeface="ＦＡ 丸ゴシックＭ" panose="020F0609000000000000" pitchFamily="49" charset="-128"/>
            </a:endParaRPr>
          </a:p>
          <a:p>
            <a:r>
              <a:rPr lang="ja-JP" altLang="en-US" sz="693" b="1" dirty="0">
                <a:latin typeface="ＦＡ 丸ゴシックＭ" panose="020F0609000000000000" pitchFamily="49" charset="-128"/>
                <a:ea typeface="ＦＡ 丸ゴシックＭ" panose="020F0609000000000000" pitchFamily="49" charset="-128"/>
              </a:rPr>
              <a:t>内田貴和　加藤康之</a:t>
            </a:r>
            <a:endParaRPr lang="en-US" altLang="ja-JP" sz="693" b="1" dirty="0">
              <a:latin typeface="ＦＡ 丸ゴシックＭ" panose="020F0609000000000000" pitchFamily="49" charset="-128"/>
              <a:ea typeface="ＦＡ 丸ゴシックＭ" panose="020F0609000000000000" pitchFamily="49" charset="-128"/>
            </a:endParaRPr>
          </a:p>
          <a:p>
            <a:r>
              <a:rPr lang="ja-JP" altLang="en-US" sz="693" b="1" dirty="0">
                <a:latin typeface="ＦＡ 丸ゴシックＭ" panose="020F0609000000000000" pitchFamily="49" charset="-128"/>
                <a:ea typeface="ＦＡ 丸ゴシックＭ" panose="020F0609000000000000" pitchFamily="49" charset="-128"/>
              </a:rPr>
              <a:t>古賀伸明　小宮山栄</a:t>
            </a:r>
            <a:endParaRPr lang="en-US" altLang="ja-JP" sz="693" b="1" dirty="0">
              <a:latin typeface="ＦＡ 丸ゴシックＭ" panose="020F0609000000000000" pitchFamily="49" charset="-128"/>
              <a:ea typeface="ＦＡ 丸ゴシックＭ" panose="020F0609000000000000" pitchFamily="49" charset="-128"/>
            </a:endParaRPr>
          </a:p>
          <a:p>
            <a:r>
              <a:rPr lang="ja-JP" altLang="en-US" sz="693" b="1" dirty="0">
                <a:latin typeface="ＦＡ 丸ゴシックＭ" panose="020F0609000000000000" pitchFamily="49" charset="-128"/>
                <a:ea typeface="ＦＡ 丸ゴシックＭ" panose="020F0609000000000000" pitchFamily="49" charset="-128"/>
              </a:rPr>
              <a:t>根本直子　堀江貞行</a:t>
            </a:r>
            <a:endParaRPr lang="en-US" altLang="ja-JP" sz="368" b="1" dirty="0">
              <a:latin typeface="ＦＡ 丸ゴシックＭ" panose="020F0609000000000000" pitchFamily="49" charset="-128"/>
              <a:ea typeface="ＦＡ 丸ゴシックＭ" panose="020F0609000000000000" pitchFamily="49" charset="-128"/>
            </a:endParaRPr>
          </a:p>
          <a:p>
            <a:r>
              <a:rPr lang="ja-JP" altLang="en-US" sz="368" b="1" dirty="0">
                <a:latin typeface="ＦＡ 丸ゴシックＭ" panose="020F0609000000000000" pitchFamily="49" charset="-128"/>
                <a:ea typeface="ＦＡ 丸ゴシックＭ" panose="020F0609000000000000" pitchFamily="49" charset="-128"/>
              </a:rPr>
              <a:t>                                    　職員１２５名</a:t>
            </a:r>
          </a:p>
        </p:txBody>
      </p:sp>
      <p:sp>
        <p:nvSpPr>
          <p:cNvPr id="16" name="テキスト ボックス 15"/>
          <p:cNvSpPr txBox="1"/>
          <p:nvPr/>
        </p:nvSpPr>
        <p:spPr>
          <a:xfrm>
            <a:off x="511967" y="2643060"/>
            <a:ext cx="3797800" cy="252377"/>
          </a:xfrm>
          <a:prstGeom prst="rect">
            <a:avLst/>
          </a:prstGeom>
          <a:noFill/>
        </p:spPr>
        <p:txBody>
          <a:bodyPr wrap="square" rtlCol="0">
            <a:spAutoFit/>
          </a:bodyPr>
          <a:lstStyle/>
          <a:p>
            <a:r>
              <a:rPr lang="ja-JP" altLang="en-US" sz="867" b="1" dirty="0">
                <a:latin typeface="ＦＡ 丸ゴシックＭ" panose="020F0609000000000000" pitchFamily="49" charset="-128"/>
                <a:ea typeface="ＦＡ 丸ゴシックＭ" panose="020F0609000000000000" pitchFamily="49" charset="-128"/>
              </a:rPr>
              <a:t>今後は、</a:t>
            </a:r>
            <a:r>
              <a:rPr lang="en-US" altLang="ja-JP" sz="1040" b="1" dirty="0">
                <a:latin typeface="HG創英角ﾎﾟｯﾌﾟ体" panose="040B0A09000000000000" pitchFamily="49" charset="-128"/>
                <a:ea typeface="HG創英角ﾎﾟｯﾌﾟ体" panose="040B0A09000000000000" pitchFamily="49" charset="-128"/>
              </a:rPr>
              <a:t>ESG</a:t>
            </a:r>
            <a:r>
              <a:rPr lang="ja-JP" altLang="en-US" sz="1040" b="1" dirty="0">
                <a:latin typeface="HG創英角ﾎﾟｯﾌﾟ体" panose="040B0A09000000000000" pitchFamily="49" charset="-128"/>
                <a:ea typeface="HG創英角ﾎﾟｯﾌﾟ体" panose="040B0A09000000000000" pitchFamily="49" charset="-128"/>
              </a:rPr>
              <a:t>投資</a:t>
            </a:r>
            <a:r>
              <a:rPr lang="ja-JP" altLang="en-US" sz="867" b="1" dirty="0">
                <a:latin typeface="ＦＡ 丸ゴシックＭ" panose="020F0609000000000000" pitchFamily="49" charset="-128"/>
                <a:ea typeface="ＦＡ 丸ゴシックＭ" panose="020F0609000000000000" pitchFamily="49" charset="-128"/>
              </a:rPr>
              <a:t>　（差別・環境・女性・社会性・統治）目標となる</a:t>
            </a:r>
          </a:p>
        </p:txBody>
      </p:sp>
      <p:sp>
        <p:nvSpPr>
          <p:cNvPr id="10" name="テキスト ボックス 9">
            <a:extLst>
              <a:ext uri="{FF2B5EF4-FFF2-40B4-BE49-F238E27FC236}">
                <a16:creationId xmlns:a16="http://schemas.microsoft.com/office/drawing/2014/main" id="{0695CF0D-6F4E-4F2C-90AD-8104CAC310E1}"/>
              </a:ext>
            </a:extLst>
          </p:cNvPr>
          <p:cNvSpPr txBox="1"/>
          <p:nvPr/>
        </p:nvSpPr>
        <p:spPr>
          <a:xfrm>
            <a:off x="505461" y="615378"/>
            <a:ext cx="904544" cy="307777"/>
          </a:xfrm>
          <a:prstGeom prst="rect">
            <a:avLst/>
          </a:prstGeom>
          <a:noFill/>
        </p:spPr>
        <p:txBody>
          <a:bodyPr wrap="square" rtlCol="0">
            <a:spAutoFit/>
          </a:bodyPr>
          <a:lstStyle/>
          <a:p>
            <a:r>
              <a:rPr kumimoji="1" lang="ja-JP" altLang="en-US" sz="1400" dirty="0">
                <a:latin typeface="HGS創英角ﾎﾟｯﾌﾟ体" panose="040B0A00000000000000" pitchFamily="50" charset="-128"/>
                <a:ea typeface="HGS創英角ﾎﾟｯﾌﾟ体" panose="040B0A00000000000000" pitchFamily="50" charset="-128"/>
              </a:rPr>
              <a:t> 資産</a:t>
            </a:r>
          </a:p>
        </p:txBody>
      </p:sp>
      <p:sp>
        <p:nvSpPr>
          <p:cNvPr id="20" name="テキスト ボックス 19">
            <a:extLst>
              <a:ext uri="{FF2B5EF4-FFF2-40B4-BE49-F238E27FC236}">
                <a16:creationId xmlns:a16="http://schemas.microsoft.com/office/drawing/2014/main" id="{C828E791-0AC5-4828-8940-8C38BB213129}"/>
              </a:ext>
            </a:extLst>
          </p:cNvPr>
          <p:cNvSpPr txBox="1"/>
          <p:nvPr/>
        </p:nvSpPr>
        <p:spPr>
          <a:xfrm>
            <a:off x="3194397" y="746642"/>
            <a:ext cx="1089335" cy="646331"/>
          </a:xfrm>
          <a:prstGeom prst="rect">
            <a:avLst/>
          </a:prstGeom>
          <a:noFill/>
          <a:ln>
            <a:solidFill>
              <a:srgbClr val="00B0F0"/>
            </a:solidFill>
          </a:ln>
        </p:spPr>
        <p:txBody>
          <a:bodyPr wrap="square" rtlCol="0">
            <a:spAutoFit/>
          </a:bodyPr>
          <a:lstStyle/>
          <a:p>
            <a:r>
              <a:rPr kumimoji="1" lang="ja-JP" altLang="en-US" sz="900" b="1" dirty="0">
                <a:latin typeface="ＦＡ 丸ゴシックＭ" panose="020F0609000000000000" pitchFamily="49" charset="-128"/>
                <a:ea typeface="ＦＡ 丸ゴシックＭ" panose="020F0609000000000000" pitchFamily="49" charset="-128"/>
              </a:rPr>
              <a:t>４４兆円</a:t>
            </a:r>
            <a:r>
              <a:rPr kumimoji="1" lang="en-US" altLang="ja-JP" sz="900" b="1" dirty="0">
                <a:solidFill>
                  <a:srgbClr val="FF0000"/>
                </a:solidFill>
                <a:latin typeface="ＦＡ 丸ゴシックＭ" panose="020F0609000000000000" pitchFamily="49" charset="-128"/>
                <a:ea typeface="ＦＡ 丸ゴシックＭ" panose="020F0609000000000000" pitchFamily="49" charset="-128"/>
              </a:rPr>
              <a:t>-1200</a:t>
            </a:r>
            <a:r>
              <a:rPr kumimoji="1" lang="ja-JP" altLang="en-US" sz="900" b="1" dirty="0">
                <a:solidFill>
                  <a:srgbClr val="FF0000"/>
                </a:solidFill>
                <a:latin typeface="ＦＡ 丸ゴシックＭ" panose="020F0609000000000000" pitchFamily="49" charset="-128"/>
                <a:ea typeface="ＦＡ 丸ゴシックＭ" panose="020F0609000000000000" pitchFamily="49" charset="-128"/>
              </a:rPr>
              <a:t>億</a:t>
            </a:r>
            <a:endParaRPr kumimoji="1" lang="en-US" altLang="ja-JP" sz="900" b="1" dirty="0">
              <a:solidFill>
                <a:srgbClr val="FF0000"/>
              </a:solidFill>
              <a:latin typeface="ＦＡ 丸ゴシックＭ" panose="020F0609000000000000" pitchFamily="49" charset="-128"/>
              <a:ea typeface="ＦＡ 丸ゴシックＭ" panose="020F0609000000000000" pitchFamily="49" charset="-128"/>
            </a:endParaRPr>
          </a:p>
          <a:p>
            <a:r>
              <a:rPr kumimoji="1" lang="ja-JP" altLang="en-US" sz="900" b="1" dirty="0">
                <a:latin typeface="ＦＡ 丸ゴシックＭ" panose="020F0609000000000000" pitchFamily="49" charset="-128"/>
                <a:ea typeface="ＦＡ 丸ゴシックＭ" panose="020F0609000000000000" pitchFamily="49" charset="-128"/>
              </a:rPr>
              <a:t>４０兆円 </a:t>
            </a:r>
            <a:r>
              <a:rPr kumimoji="1" lang="en-US" altLang="ja-JP" sz="900" b="1" dirty="0">
                <a:latin typeface="ＦＡ 丸ゴシックＭ" panose="020F0609000000000000" pitchFamily="49" charset="-128"/>
                <a:ea typeface="ＦＡ 丸ゴシックＭ" panose="020F0609000000000000" pitchFamily="49" charset="-128"/>
              </a:rPr>
              <a:t>-</a:t>
            </a:r>
            <a:r>
              <a:rPr kumimoji="1" lang="en-US" altLang="ja-JP" sz="900" b="1" dirty="0">
                <a:solidFill>
                  <a:srgbClr val="FF0000"/>
                </a:solidFill>
                <a:latin typeface="ＦＡ 丸ゴシックＭ" panose="020F0609000000000000" pitchFamily="49" charset="-128"/>
                <a:ea typeface="ＦＡ 丸ゴシックＭ" panose="020F0609000000000000" pitchFamily="49" charset="-128"/>
              </a:rPr>
              <a:t>5.5</a:t>
            </a:r>
            <a:r>
              <a:rPr kumimoji="1" lang="ja-JP" altLang="en-US" sz="900" b="1" dirty="0">
                <a:solidFill>
                  <a:srgbClr val="FF0000"/>
                </a:solidFill>
                <a:latin typeface="ＦＡ 丸ゴシックＭ" panose="020F0609000000000000" pitchFamily="49" charset="-128"/>
                <a:ea typeface="ＦＡ 丸ゴシックＭ" panose="020F0609000000000000" pitchFamily="49" charset="-128"/>
              </a:rPr>
              <a:t>兆</a:t>
            </a:r>
            <a:r>
              <a:rPr kumimoji="1" lang="ja-JP" altLang="en-US" sz="900" b="1" dirty="0">
                <a:latin typeface="ＦＡ 丸ゴシックＭ" panose="020F0609000000000000" pitchFamily="49" charset="-128"/>
                <a:ea typeface="ＦＡ 丸ゴシックＭ" panose="020F0609000000000000" pitchFamily="49" charset="-128"/>
              </a:rPr>
              <a:t>　</a:t>
            </a:r>
            <a:endParaRPr kumimoji="1" lang="en-US" altLang="ja-JP" sz="900" b="1" dirty="0">
              <a:latin typeface="ＦＡ 丸ゴシックＭ" panose="020F0609000000000000" pitchFamily="49" charset="-128"/>
              <a:ea typeface="ＦＡ 丸ゴシックＭ" panose="020F0609000000000000" pitchFamily="49" charset="-128"/>
            </a:endParaRPr>
          </a:p>
          <a:p>
            <a:r>
              <a:rPr lang="ja-JP" altLang="en-US" sz="900" b="1" dirty="0">
                <a:latin typeface="ＦＡ 丸ゴシックＭ" panose="020F0609000000000000" pitchFamily="49" charset="-128"/>
                <a:ea typeface="ＦＡ 丸ゴシックＭ" panose="020F0609000000000000" pitchFamily="49" charset="-128"/>
              </a:rPr>
              <a:t>３９兆円</a:t>
            </a:r>
            <a:r>
              <a:rPr lang="en-US" altLang="ja-JP" sz="900" b="1" dirty="0">
                <a:solidFill>
                  <a:srgbClr val="FF0000"/>
                </a:solidFill>
                <a:latin typeface="ＦＡ 丸ゴシックＭ" panose="020F0609000000000000" pitchFamily="49" charset="-128"/>
                <a:ea typeface="ＦＡ 丸ゴシックＭ" panose="020F0609000000000000" pitchFamily="49" charset="-128"/>
              </a:rPr>
              <a:t>-3.7</a:t>
            </a:r>
            <a:r>
              <a:rPr lang="ja-JP" altLang="en-US" sz="900" b="1" dirty="0">
                <a:solidFill>
                  <a:srgbClr val="FF0000"/>
                </a:solidFill>
                <a:latin typeface="ＦＡ 丸ゴシックＭ" panose="020F0609000000000000" pitchFamily="49" charset="-128"/>
                <a:ea typeface="ＦＡ 丸ゴシックＭ" panose="020F0609000000000000" pitchFamily="49" charset="-128"/>
              </a:rPr>
              <a:t>兆</a:t>
            </a:r>
            <a:endParaRPr lang="en-US" altLang="ja-JP" sz="900" b="1" dirty="0">
              <a:solidFill>
                <a:srgbClr val="FF0000"/>
              </a:solidFill>
              <a:latin typeface="ＦＡ 丸ゴシックＭ" panose="020F0609000000000000" pitchFamily="49" charset="-128"/>
              <a:ea typeface="ＦＡ 丸ゴシックＭ" panose="020F0609000000000000" pitchFamily="49" charset="-128"/>
            </a:endParaRPr>
          </a:p>
          <a:p>
            <a:r>
              <a:rPr kumimoji="1" lang="ja-JP" altLang="en-US" sz="900" b="1" dirty="0">
                <a:latin typeface="ＦＡ 丸ゴシックＭ" panose="020F0609000000000000" pitchFamily="49" charset="-128"/>
                <a:ea typeface="ＦＡ 丸ゴシックＭ" panose="020F0609000000000000" pitchFamily="49" charset="-128"/>
              </a:rPr>
              <a:t>２０兆円</a:t>
            </a:r>
            <a:r>
              <a:rPr kumimoji="1" lang="en-US" altLang="ja-JP" sz="900" b="1" dirty="0">
                <a:latin typeface="ＦＡ 丸ゴシックＭ" panose="020F0609000000000000" pitchFamily="49" charset="-128"/>
                <a:ea typeface="ＦＡ 丸ゴシックＭ" panose="020F0609000000000000" pitchFamily="49" charset="-128"/>
              </a:rPr>
              <a:t>+1</a:t>
            </a:r>
            <a:r>
              <a:rPr kumimoji="1" lang="ja-JP" altLang="en-US" sz="900" b="1" dirty="0">
                <a:latin typeface="ＦＡ 丸ゴシックＭ" panose="020F0609000000000000" pitchFamily="49" charset="-128"/>
                <a:ea typeface="ＦＡ 丸ゴシックＭ" panose="020F0609000000000000" pitchFamily="49" charset="-128"/>
              </a:rPr>
              <a:t>兆</a:t>
            </a:r>
          </a:p>
        </p:txBody>
      </p:sp>
    </p:spTree>
    <p:extLst>
      <p:ext uri="{BB962C8B-B14F-4D97-AF65-F5344CB8AC3E}">
        <p14:creationId xmlns:p14="http://schemas.microsoft.com/office/powerpoint/2010/main" val="56847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0.70"/>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ssolv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 calcmode="lin" valueType="num">
                                      <p:cBhvr>
                                        <p:cTn id="35" dur="1000" fill="hold"/>
                                        <p:tgtEl>
                                          <p:spTgt spid="9"/>
                                        </p:tgtEl>
                                        <p:attrNameLst>
                                          <p:attrName>style.rotation</p:attrName>
                                        </p:attrNameLst>
                                      </p:cBhvr>
                                      <p:tavLst>
                                        <p:tav tm="0">
                                          <p:val>
                                            <p:fltVal val="90"/>
                                          </p:val>
                                        </p:tav>
                                        <p:tav tm="100000">
                                          <p:val>
                                            <p:fltVal val="0"/>
                                          </p:val>
                                        </p:tav>
                                      </p:tavLst>
                                    </p:anim>
                                    <p:animEffect transition="in" filter="fade">
                                      <p:cBhvr>
                                        <p:cTn id="36" dur="1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strips(downLeft)">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strips(downLeft)">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2" grpId="0" animBg="1"/>
      <p:bldP spid="14" grpId="0"/>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065B386-7DC7-4060-A855-42C02D02E6A2}"/>
              </a:ext>
            </a:extLst>
          </p:cNvPr>
          <p:cNvSpPr txBox="1"/>
          <p:nvPr/>
        </p:nvSpPr>
        <p:spPr>
          <a:xfrm>
            <a:off x="234237" y="497896"/>
            <a:ext cx="4206038" cy="907941"/>
          </a:xfrm>
          <a:prstGeom prst="rect">
            <a:avLst/>
          </a:prstGeom>
          <a:noFill/>
        </p:spPr>
        <p:txBody>
          <a:bodyPr wrap="square">
            <a:spAutoFit/>
          </a:bodyPr>
          <a:lstStyle/>
          <a:p>
            <a:r>
              <a:rPr lang="ja-JP" altLang="en-US" sz="1100" b="0" i="0" dirty="0">
                <a:solidFill>
                  <a:srgbClr val="1E1E1E"/>
                </a:solidFill>
                <a:effectLst/>
                <a:latin typeface="メイリオ" panose="020B0604030504040204" pitchFamily="50" charset="-128"/>
                <a:ea typeface="メイリオ" panose="020B0604030504040204" pitchFamily="50" charset="-128"/>
              </a:rPr>
              <a:t>　</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総務省「給与・定員等の調査結果等（令和</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年）」によると、令和</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年</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4</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月</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1</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日現在の都道府県・指定都市・市区町村（一部事務組合等を含む）の自治体に属する地方公務員（約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276</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万人。職員数と構成比は次のとおり。</a:t>
            </a:r>
            <a:r>
              <a:rPr lang="en-US" altLang="ja-JP" sz="1050" dirty="0">
                <a:solidFill>
                  <a:srgbClr val="FF0000"/>
                </a:solidFill>
                <a:latin typeface="HGS創英角ﾎﾟｯﾌﾟ体" panose="040B0A00000000000000" pitchFamily="50" charset="-128"/>
                <a:ea typeface="HGS創英角ﾎﾟｯﾌﾟ体" panose="040B0A00000000000000" pitchFamily="50" charset="-128"/>
              </a:rPr>
              <a:t> </a:t>
            </a:r>
            <a:r>
              <a:rPr lang="ja-JP" altLang="en-US" sz="1050" dirty="0">
                <a:solidFill>
                  <a:srgbClr val="FF0000"/>
                </a:solidFill>
                <a:latin typeface="HGS創英角ﾎﾟｯﾌﾟ体" panose="040B0A00000000000000" pitchFamily="50" charset="-128"/>
                <a:ea typeface="HGS創英角ﾎﾟｯﾌﾟ体" panose="040B0A00000000000000" pitchFamily="50" charset="-128"/>
              </a:rPr>
              <a:t>　</a:t>
            </a:r>
            <a:r>
              <a:rPr lang="en-US" altLang="ja-JP" sz="900" dirty="0">
                <a:solidFill>
                  <a:srgbClr val="FF0000"/>
                </a:solidFill>
                <a:latin typeface="HGS創英角ﾎﾟｯﾌﾟ体" panose="040B0A00000000000000" pitchFamily="50" charset="-128"/>
                <a:ea typeface="HGS創英角ﾎﾟｯﾌﾟ体" panose="040B0A00000000000000" pitchFamily="50" charset="-128"/>
              </a:rPr>
              <a:t>70</a:t>
            </a:r>
            <a:r>
              <a:rPr lang="ja-JP" altLang="en-US" sz="900" dirty="0">
                <a:solidFill>
                  <a:srgbClr val="FF0000"/>
                </a:solidFill>
                <a:latin typeface="HGS創英角ﾎﾟｯﾌﾟ体" panose="040B0A00000000000000" pitchFamily="50" charset="-128"/>
                <a:ea typeface="HGS創英角ﾎﾟｯﾌﾟ体" panose="040B0A00000000000000" pitchFamily="50" charset="-128"/>
              </a:rPr>
              <a:t>才まで働く（</a:t>
            </a:r>
            <a:r>
              <a:rPr lang="en-US" altLang="ja-JP" sz="900" b="0" i="0" dirty="0">
                <a:solidFill>
                  <a:srgbClr val="FF0000"/>
                </a:solidFill>
                <a:effectLst/>
                <a:latin typeface="HGS創英角ﾎﾟｯﾌﾟ体" panose="040B0A00000000000000" pitchFamily="50" charset="-128"/>
                <a:ea typeface="HGS創英角ﾎﾟｯﾌﾟ体" panose="040B0A00000000000000" pitchFamily="50" charset="-128"/>
              </a:rPr>
              <a:t>80</a:t>
            </a:r>
            <a:r>
              <a:rPr lang="ja-JP" altLang="en-US" sz="900" b="0" i="0" dirty="0">
                <a:solidFill>
                  <a:srgbClr val="FF0000"/>
                </a:solidFill>
                <a:effectLst/>
                <a:latin typeface="HGS創英角ﾎﾟｯﾌﾟ体" panose="040B0A00000000000000" pitchFamily="50" charset="-128"/>
                <a:ea typeface="HGS創英角ﾎﾟｯﾌﾟ体" panose="040B0A00000000000000" pitchFamily="50" charset="-128"/>
              </a:rPr>
              <a:t>才まで働く</a:t>
            </a:r>
            <a:r>
              <a:rPr lang="ja-JP" altLang="en-US" sz="900" dirty="0">
                <a:solidFill>
                  <a:srgbClr val="FF0000"/>
                </a:solidFill>
                <a:latin typeface="HGS創英角ﾎﾟｯﾌﾟ体" panose="040B0A00000000000000" pitchFamily="50" charset="-128"/>
                <a:ea typeface="HGS創英角ﾎﾟｯﾌﾟ体" panose="040B0A00000000000000" pitchFamily="50" charset="-128"/>
              </a:rPr>
              <a:t>）人がいる</a:t>
            </a:r>
            <a:endParaRPr lang="ja-JP" altLang="en-US" sz="900" b="0" i="0" dirty="0">
              <a:solidFill>
                <a:srgbClr val="FF0000"/>
              </a:solidFill>
              <a:effectLst/>
              <a:latin typeface="HGS創英角ﾎﾟｯﾌﾟ体" panose="040B0A00000000000000" pitchFamily="50" charset="-128"/>
              <a:ea typeface="HGS創英角ﾎﾟｯﾌﾟ体" panose="040B0A00000000000000" pitchFamily="50" charset="-128"/>
            </a:endParaRPr>
          </a:p>
          <a:p>
            <a:endParaRPr lang="ja-JP" altLang="en-US" sz="1050" dirty="0">
              <a:latin typeface="HGS創英角ﾎﾟｯﾌﾟ体" panose="040B0A00000000000000" pitchFamily="50" charset="-128"/>
              <a:ea typeface="HGS創英角ﾎﾟｯﾌﾟ体" panose="040B0A00000000000000" pitchFamily="50" charset="-128"/>
            </a:endParaRPr>
          </a:p>
        </p:txBody>
      </p:sp>
      <p:sp>
        <p:nvSpPr>
          <p:cNvPr id="5" name="テキスト ボックス 4">
            <a:extLst>
              <a:ext uri="{FF2B5EF4-FFF2-40B4-BE49-F238E27FC236}">
                <a16:creationId xmlns:a16="http://schemas.microsoft.com/office/drawing/2014/main" id="{33F96E70-1160-4BB8-9CF3-18EA705E8953}"/>
              </a:ext>
            </a:extLst>
          </p:cNvPr>
          <p:cNvSpPr txBox="1"/>
          <p:nvPr/>
        </p:nvSpPr>
        <p:spPr>
          <a:xfrm>
            <a:off x="269776" y="113504"/>
            <a:ext cx="4032448" cy="369332"/>
          </a:xfrm>
          <a:prstGeom prst="rect">
            <a:avLst/>
          </a:prstGeom>
          <a:noFill/>
        </p:spPr>
        <p:txBody>
          <a:bodyPr wrap="square" rtlCol="0">
            <a:spAutoFit/>
          </a:bodyPr>
          <a:lstStyle/>
          <a:p>
            <a:r>
              <a:rPr kumimoji="1" lang="ja-JP" altLang="en-US" dirty="0">
                <a:latin typeface="HGS創英角ﾎﾟｯﾌﾟ体" panose="040B0A00000000000000" pitchFamily="50" charset="-128"/>
                <a:ea typeface="HGS創英角ﾎﾟｯﾌﾟ体" panose="040B0A00000000000000" pitchFamily="50" charset="-128"/>
              </a:rPr>
              <a:t>　　　　公務員の退職金</a:t>
            </a:r>
          </a:p>
        </p:txBody>
      </p:sp>
      <p:sp>
        <p:nvSpPr>
          <p:cNvPr id="7" name="テキスト ボックス 6">
            <a:extLst>
              <a:ext uri="{FF2B5EF4-FFF2-40B4-BE49-F238E27FC236}">
                <a16:creationId xmlns:a16="http://schemas.microsoft.com/office/drawing/2014/main" id="{3BAD75E2-315B-4DB3-9F24-D0EE32E52E55}"/>
              </a:ext>
            </a:extLst>
          </p:cNvPr>
          <p:cNvSpPr txBox="1"/>
          <p:nvPr/>
        </p:nvSpPr>
        <p:spPr>
          <a:xfrm>
            <a:off x="312210" y="1238318"/>
            <a:ext cx="4206038" cy="577081"/>
          </a:xfrm>
          <a:prstGeom prst="rect">
            <a:avLst/>
          </a:prstGeom>
          <a:noFill/>
        </p:spPr>
        <p:txBody>
          <a:bodyPr wrap="square">
            <a:spAutoFit/>
          </a:bodyPr>
          <a:lstStyle/>
          <a:p>
            <a:pPr algn="l" fontAlgn="base">
              <a:buFont typeface="Arial" panose="020B0604020202020204" pitchFamily="34" charset="0"/>
              <a:buChar char="•"/>
            </a:pP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都道府県</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　　　</a:t>
            </a: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約 </a:t>
            </a:r>
            <a:r>
              <a:rPr lang="en-US" altLang="zh-TW" sz="1050" b="0" i="0" dirty="0">
                <a:solidFill>
                  <a:srgbClr val="1E1E1E"/>
                </a:solidFill>
                <a:effectLst/>
                <a:latin typeface="HGS創英角ﾎﾟｯﾌﾟ体" panose="040B0A00000000000000" pitchFamily="50" charset="-128"/>
                <a:ea typeface="HGS創英角ﾎﾟｯﾌﾟ体" panose="040B0A00000000000000" pitchFamily="50" charset="-128"/>
              </a:rPr>
              <a:t>140</a:t>
            </a: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万人（約</a:t>
            </a:r>
            <a:r>
              <a:rPr lang="en-US" altLang="zh-TW" sz="1050" b="0" i="0" dirty="0">
                <a:solidFill>
                  <a:srgbClr val="1E1E1E"/>
                </a:solidFill>
                <a:effectLst/>
                <a:latin typeface="HGS創英角ﾎﾟｯﾌﾟ体" panose="040B0A00000000000000" pitchFamily="50" charset="-128"/>
                <a:ea typeface="HGS創英角ﾎﾟｯﾌﾟ体" panose="040B0A00000000000000" pitchFamily="50" charset="-128"/>
              </a:rPr>
              <a:t>50.7</a:t>
            </a: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　平均  </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2.100</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a:t>
            </a:r>
            <a:endPar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endParaRPr>
          </a:p>
          <a:p>
            <a:pPr algn="l" fontAlgn="base">
              <a:buFont typeface="Arial" panose="020B0604020202020204" pitchFamily="34" charset="0"/>
              <a:buChar char="•"/>
            </a:pP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指定都市</a:t>
            </a:r>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　　　</a:t>
            </a: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約</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　</a:t>
            </a:r>
            <a:r>
              <a:rPr lang="en-US" altLang="zh-TW" sz="1050" b="0" i="0" dirty="0">
                <a:solidFill>
                  <a:srgbClr val="1E1E1E"/>
                </a:solidFill>
                <a:effectLst/>
                <a:latin typeface="HGS創英角ﾎﾟｯﾌﾟ体" panose="040B0A00000000000000" pitchFamily="50" charset="-128"/>
                <a:ea typeface="HGS創英角ﾎﾟｯﾌﾟ体" panose="040B0A00000000000000" pitchFamily="50" charset="-128"/>
              </a:rPr>
              <a:t>35</a:t>
            </a: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万人（約</a:t>
            </a:r>
            <a:r>
              <a:rPr lang="en-US" altLang="zh-TW" sz="1050" b="0" i="0" dirty="0">
                <a:solidFill>
                  <a:srgbClr val="1E1E1E"/>
                </a:solidFill>
                <a:effectLst/>
                <a:latin typeface="HGS創英角ﾎﾟｯﾌﾟ体" panose="040B0A00000000000000" pitchFamily="50" charset="-128"/>
                <a:ea typeface="HGS創英角ﾎﾟｯﾌﾟ体" panose="040B0A00000000000000" pitchFamily="50" charset="-128"/>
              </a:rPr>
              <a:t>12.7</a:t>
            </a: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a:t>
            </a:r>
          </a:p>
          <a:p>
            <a:pPr algn="l" fontAlgn="base">
              <a:buFont typeface="Arial" panose="020B0604020202020204" pitchFamily="34" charset="0"/>
              <a:buChar char="•"/>
            </a:pP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市区町村等</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　　</a:t>
            </a: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約 </a:t>
            </a:r>
            <a:r>
              <a:rPr lang="en-US" altLang="zh-TW" sz="1050" b="0" i="0" dirty="0">
                <a:solidFill>
                  <a:srgbClr val="1E1E1E"/>
                </a:solidFill>
                <a:effectLst/>
                <a:latin typeface="HGS創英角ﾎﾟｯﾌﾟ体" panose="040B0A00000000000000" pitchFamily="50" charset="-128"/>
                <a:ea typeface="HGS創英角ﾎﾟｯﾌﾟ体" panose="040B0A00000000000000" pitchFamily="50" charset="-128"/>
              </a:rPr>
              <a:t>101</a:t>
            </a: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万人（約</a:t>
            </a:r>
            <a:r>
              <a:rPr lang="en-US" altLang="zh-TW" sz="1050" b="0" i="0" dirty="0">
                <a:solidFill>
                  <a:srgbClr val="1E1E1E"/>
                </a:solidFill>
                <a:effectLst/>
                <a:latin typeface="HGS創英角ﾎﾟｯﾌﾟ体" panose="040B0A00000000000000" pitchFamily="50" charset="-128"/>
                <a:ea typeface="HGS創英角ﾎﾟｯﾌﾟ体" panose="040B0A00000000000000" pitchFamily="50" charset="-128"/>
              </a:rPr>
              <a:t>36.6</a:t>
            </a:r>
            <a:r>
              <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    </a:t>
            </a:r>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年金６５才　</a:t>
            </a:r>
            <a:r>
              <a:rPr lang="en-US" altLang="ja-JP" sz="1050" dirty="0">
                <a:solidFill>
                  <a:srgbClr val="1E1E1E"/>
                </a:solidFill>
                <a:latin typeface="HGS創英角ﾎﾟｯﾌﾟ体" panose="040B0A00000000000000" pitchFamily="50" charset="-128"/>
                <a:ea typeface="HGS創英角ﾎﾟｯﾌﾟ体" panose="040B0A00000000000000" pitchFamily="50" charset="-128"/>
              </a:rPr>
              <a:t>15,5</a:t>
            </a:r>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万円　</a:t>
            </a:r>
            <a:endParaRPr lang="zh-TW" altLang="en-US" sz="1050" b="0" i="0" dirty="0">
              <a:solidFill>
                <a:srgbClr val="1E1E1E"/>
              </a:solidFill>
              <a:effectLst/>
              <a:latin typeface="HGS創英角ﾎﾟｯﾌﾟ体" panose="040B0A00000000000000" pitchFamily="50" charset="-128"/>
              <a:ea typeface="HGS創英角ﾎﾟｯﾌﾟ体" panose="040B0A00000000000000" pitchFamily="50" charset="-128"/>
            </a:endParaRPr>
          </a:p>
        </p:txBody>
      </p:sp>
      <p:sp>
        <p:nvSpPr>
          <p:cNvPr id="9" name="テキスト ボックス 8">
            <a:extLst>
              <a:ext uri="{FF2B5EF4-FFF2-40B4-BE49-F238E27FC236}">
                <a16:creationId xmlns:a16="http://schemas.microsoft.com/office/drawing/2014/main" id="{7BBAB9D8-8C07-4691-8887-B9414936CE55}"/>
              </a:ext>
            </a:extLst>
          </p:cNvPr>
          <p:cNvSpPr txBox="1"/>
          <p:nvPr/>
        </p:nvSpPr>
        <p:spPr>
          <a:xfrm>
            <a:off x="311286" y="1808275"/>
            <a:ext cx="4207885" cy="1215717"/>
          </a:xfrm>
          <a:prstGeom prst="rect">
            <a:avLst/>
          </a:prstGeom>
          <a:noFill/>
        </p:spPr>
        <p:txBody>
          <a:bodyPr wrap="square">
            <a:spAutoFit/>
          </a:bodyPr>
          <a:lstStyle/>
          <a:p>
            <a:pPr algn="l" fontAlgn="base">
              <a:buFont typeface="Arial" panose="020B0604020202020204" pitchFamily="34" charset="0"/>
              <a:buChar char="•"/>
            </a:pP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全職種         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2211</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　（静岡県：約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2295</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　　</a:t>
            </a:r>
            <a:endParaRPr lang="ja-JP" altLang="en-US" sz="1050" b="0" i="0" dirty="0">
              <a:solidFill>
                <a:srgbClr val="FF0000"/>
              </a:solidFill>
              <a:effectLst/>
              <a:latin typeface="HGS創英角ﾎﾟｯﾌﾟ体" panose="040B0A00000000000000" pitchFamily="50" charset="-128"/>
              <a:ea typeface="HGS創英角ﾎﾟｯﾌﾟ体" panose="040B0A00000000000000" pitchFamily="50" charset="-128"/>
            </a:endParaRPr>
          </a:p>
          <a:p>
            <a:pPr algn="l" fontAlgn="base">
              <a:buFont typeface="Arial" panose="020B0604020202020204" pitchFamily="34" charset="0"/>
              <a:buChar char="•"/>
            </a:pP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一般職員      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2160</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　（静岡県：約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2293</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　</a:t>
            </a:r>
            <a:endParaRPr lang="ja-JP" altLang="en-US" sz="1050" b="0" i="0" dirty="0">
              <a:solidFill>
                <a:srgbClr val="FF0000"/>
              </a:solidFill>
              <a:effectLst/>
              <a:latin typeface="HGS創英角ﾎﾟｯﾌﾟ体" panose="040B0A00000000000000" pitchFamily="50" charset="-128"/>
              <a:ea typeface="HGS創英角ﾎﾟｯﾌﾟ体" panose="040B0A00000000000000" pitchFamily="50" charset="-128"/>
            </a:endParaRPr>
          </a:p>
          <a:p>
            <a:pPr algn="l" fontAlgn="base">
              <a:buFont typeface="Arial" panose="020B0604020202020204" pitchFamily="34" charset="0"/>
              <a:buChar char="•"/>
            </a:pP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一般行政職   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2165</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　（静岡県：約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2349</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a:t>
            </a:r>
          </a:p>
          <a:p>
            <a:pPr algn="l" fontAlgn="base">
              <a:buFont typeface="Arial" panose="020B0604020202020204" pitchFamily="34" charset="0"/>
              <a:buChar char="•"/>
            </a:pP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教育公務員   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2237</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　（三重県：約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2319</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a:t>
            </a:r>
          </a:p>
          <a:p>
            <a:pPr algn="l" fontAlgn="base">
              <a:buFont typeface="Arial" panose="020B0604020202020204" pitchFamily="34" charset="0"/>
              <a:buChar char="•"/>
            </a:pP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警察職         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2202</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　（東京都：約</a:t>
            </a:r>
            <a:r>
              <a:rPr lang="en-US" altLang="ja-JP" sz="1050" b="0" i="0" dirty="0">
                <a:solidFill>
                  <a:srgbClr val="1E1E1E"/>
                </a:solidFill>
                <a:effectLst/>
                <a:latin typeface="HGS創英角ﾎﾟｯﾌﾟ体" panose="040B0A00000000000000" pitchFamily="50" charset="-128"/>
                <a:ea typeface="HGS創英角ﾎﾟｯﾌﾟ体" panose="040B0A00000000000000" pitchFamily="50" charset="-128"/>
              </a:rPr>
              <a:t>2306</a:t>
            </a:r>
            <a:r>
              <a:rPr lang="ja-JP" altLang="en-US" sz="1050" b="0" i="0" dirty="0">
                <a:solidFill>
                  <a:srgbClr val="1E1E1E"/>
                </a:solidFill>
                <a:effectLst/>
                <a:latin typeface="HGS創英角ﾎﾟｯﾌﾟ体" panose="040B0A00000000000000" pitchFamily="50" charset="-128"/>
                <a:ea typeface="HGS創英角ﾎﾟｯﾌﾟ体" panose="040B0A00000000000000" pitchFamily="50" charset="-128"/>
              </a:rPr>
              <a:t>万円）</a:t>
            </a:r>
            <a:r>
              <a:rPr lang="ja-JP" altLang="en-US" sz="900" b="0" i="0" dirty="0">
                <a:solidFill>
                  <a:srgbClr val="FF0000"/>
                </a:solidFill>
                <a:effectLst/>
                <a:latin typeface="HGS創英角ﾎﾟｯﾌﾟ体" panose="040B0A00000000000000" pitchFamily="50" charset="-128"/>
                <a:ea typeface="HGS創英角ﾎﾟｯﾌﾟ体" panose="040B0A00000000000000" pitchFamily="50" charset="-128"/>
              </a:rPr>
              <a:t>平均</a:t>
            </a:r>
            <a:r>
              <a:rPr lang="en-US" altLang="ja-JP" sz="900" b="0" i="0" dirty="0">
                <a:solidFill>
                  <a:srgbClr val="FF0000"/>
                </a:solidFill>
                <a:effectLst/>
                <a:latin typeface="HGS創英角ﾎﾟｯﾌﾟ体" panose="040B0A00000000000000" pitchFamily="50" charset="-128"/>
                <a:ea typeface="HGS創英角ﾎﾟｯﾌﾟ体" panose="040B0A00000000000000" pitchFamily="50" charset="-128"/>
              </a:rPr>
              <a:t>2200</a:t>
            </a:r>
            <a:r>
              <a:rPr lang="ja-JP" altLang="en-US" sz="900" b="0" i="0" dirty="0">
                <a:solidFill>
                  <a:srgbClr val="FF0000"/>
                </a:solidFill>
                <a:effectLst/>
                <a:latin typeface="HGS創英角ﾎﾟｯﾌﾟ体" panose="040B0A00000000000000" pitchFamily="50" charset="-128"/>
                <a:ea typeface="HGS創英角ﾎﾟｯﾌﾟ体" panose="040B0A00000000000000" pitchFamily="50" charset="-128"/>
              </a:rPr>
              <a:t>万</a:t>
            </a:r>
            <a:endParaRPr lang="en-US" altLang="ja-JP" sz="900" dirty="0">
              <a:solidFill>
                <a:srgbClr val="FF0000"/>
              </a:solidFill>
              <a:latin typeface="HGS創英角ﾎﾟｯﾌﾟ体" panose="040B0A00000000000000" pitchFamily="50" charset="-128"/>
              <a:ea typeface="HGS創英角ﾎﾟｯﾌﾟ体" panose="040B0A00000000000000" pitchFamily="50" charset="-128"/>
            </a:endParaRPr>
          </a:p>
          <a:p>
            <a:pPr algn="l" fontAlgn="base"/>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 </a:t>
            </a:r>
            <a:r>
              <a:rPr lang="ja-JP" altLang="en-US" sz="900" dirty="0">
                <a:solidFill>
                  <a:srgbClr val="FF0000"/>
                </a:solidFill>
                <a:highlight>
                  <a:srgbClr val="FFFF66"/>
                </a:highlight>
                <a:latin typeface="HGS創英角ﾎﾟｯﾌﾟ体" panose="040B0A00000000000000" pitchFamily="50" charset="-128"/>
                <a:ea typeface="HGS創英角ﾎﾟｯﾌﾟ体" panose="040B0A00000000000000" pitchFamily="50" charset="-128"/>
              </a:rPr>
              <a:t>退職金</a:t>
            </a:r>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　</a:t>
            </a:r>
            <a:r>
              <a:rPr lang="en-US" altLang="ja-JP" sz="1050" dirty="0">
                <a:solidFill>
                  <a:srgbClr val="1E1E1E"/>
                </a:solidFill>
                <a:latin typeface="HGS創英角ﾎﾟｯﾌﾟ体" panose="040B0A00000000000000" pitchFamily="50" charset="-128"/>
                <a:ea typeface="HGS創英角ﾎﾟｯﾌﾟ体" panose="040B0A00000000000000" pitchFamily="50" charset="-128"/>
              </a:rPr>
              <a:t>30</a:t>
            </a:r>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年前</a:t>
            </a:r>
            <a:r>
              <a:rPr lang="en-US" altLang="ja-JP" sz="1050" dirty="0">
                <a:solidFill>
                  <a:srgbClr val="1E1E1E"/>
                </a:solidFill>
                <a:latin typeface="HGS創英角ﾎﾟｯﾌﾟ体" panose="040B0A00000000000000" pitchFamily="50" charset="-128"/>
                <a:ea typeface="HGS創英角ﾎﾟｯﾌﾟ体" panose="040B0A00000000000000" pitchFamily="50" charset="-128"/>
              </a:rPr>
              <a:t>-3000</a:t>
            </a:r>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万、</a:t>
            </a:r>
            <a:r>
              <a:rPr lang="en-US" altLang="ja-JP" sz="1050" dirty="0">
                <a:solidFill>
                  <a:srgbClr val="1E1E1E"/>
                </a:solidFill>
                <a:latin typeface="HGS創英角ﾎﾟｯﾌﾟ体" panose="040B0A00000000000000" pitchFamily="50" charset="-128"/>
                <a:ea typeface="HGS創英角ﾎﾟｯﾌﾟ体" panose="040B0A00000000000000" pitchFamily="50" charset="-128"/>
              </a:rPr>
              <a:t>20</a:t>
            </a:r>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年前ー</a:t>
            </a:r>
            <a:r>
              <a:rPr lang="en-US" altLang="ja-JP" sz="1050" dirty="0">
                <a:solidFill>
                  <a:srgbClr val="1E1E1E"/>
                </a:solidFill>
                <a:latin typeface="HGS創英角ﾎﾟｯﾌﾟ体" panose="040B0A00000000000000" pitchFamily="50" charset="-128"/>
                <a:ea typeface="HGS創英角ﾎﾟｯﾌﾟ体" panose="040B0A00000000000000" pitchFamily="50" charset="-128"/>
              </a:rPr>
              <a:t>2400</a:t>
            </a:r>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万、現在</a:t>
            </a:r>
            <a:r>
              <a:rPr lang="en-US" altLang="ja-JP" sz="1050" dirty="0">
                <a:solidFill>
                  <a:srgbClr val="1E1E1E"/>
                </a:solidFill>
                <a:latin typeface="HGS創英角ﾎﾟｯﾌﾟ体" panose="040B0A00000000000000" pitchFamily="50" charset="-128"/>
                <a:ea typeface="HGS創英角ﾎﾟｯﾌﾟ体" panose="040B0A00000000000000" pitchFamily="50" charset="-128"/>
              </a:rPr>
              <a:t>-2200</a:t>
            </a:r>
            <a:r>
              <a:rPr lang="ja-JP" altLang="en-US" sz="1050" dirty="0">
                <a:solidFill>
                  <a:srgbClr val="1E1E1E"/>
                </a:solidFill>
                <a:latin typeface="HGS創英角ﾎﾟｯﾌﾟ体" panose="040B0A00000000000000" pitchFamily="50" charset="-128"/>
                <a:ea typeface="HGS創英角ﾎﾟｯﾌﾟ体" panose="040B0A00000000000000" pitchFamily="50" charset="-128"/>
              </a:rPr>
              <a:t>万</a:t>
            </a:r>
            <a:endParaRPr lang="en-US" altLang="ja-JP" sz="1050" dirty="0">
              <a:solidFill>
                <a:srgbClr val="1E1E1E"/>
              </a:solidFill>
              <a:latin typeface="HGS創英角ﾎﾟｯﾌﾟ体" panose="040B0A00000000000000" pitchFamily="50" charset="-128"/>
              <a:ea typeface="HGS創英角ﾎﾟｯﾌﾟ体" panose="040B0A00000000000000" pitchFamily="50" charset="-128"/>
            </a:endParaRPr>
          </a:p>
          <a:p>
            <a:pPr algn="l" fontAlgn="base"/>
            <a:endParaRPr lang="ja-JP" altLang="en-US" sz="1000" b="0" i="0" dirty="0">
              <a:solidFill>
                <a:srgbClr val="1E1E1E"/>
              </a:solidFill>
              <a:effectLst/>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1180843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台形 3"/>
          <p:cNvSpPr/>
          <p:nvPr/>
        </p:nvSpPr>
        <p:spPr>
          <a:xfrm>
            <a:off x="577323" y="2120873"/>
            <a:ext cx="1708677" cy="646916"/>
          </a:xfrm>
          <a:prstGeom prst="trapezoi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9624" tIns="19812" rIns="39624" bIns="19812" numCol="1" spcCol="0" rtlCol="0" fromWordArt="0" anchor="ctr" anchorCtr="0" forceAA="0" compatLnSpc="1">
            <a:prstTxWarp prst="textNoShape">
              <a:avLst/>
            </a:prstTxWarp>
            <a:noAutofit/>
          </a:bodyPr>
          <a:lstStyle/>
          <a:p>
            <a:r>
              <a:rPr lang="ja-JP" altLang="en-US" sz="368" dirty="0"/>
              <a:t>１</a:t>
            </a:r>
          </a:p>
        </p:txBody>
      </p:sp>
      <p:sp>
        <p:nvSpPr>
          <p:cNvPr id="5" name="台形 4"/>
          <p:cNvSpPr/>
          <p:nvPr/>
        </p:nvSpPr>
        <p:spPr>
          <a:xfrm>
            <a:off x="797623" y="1389721"/>
            <a:ext cx="1281127" cy="646916"/>
          </a:xfrm>
          <a:prstGeom prst="trapezoi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9624" tIns="19812" rIns="39624" bIns="19812" numCol="1" spcCol="0" rtlCol="0" fromWordArt="0" anchor="ctr" anchorCtr="0" forceAA="0" compatLnSpc="1">
            <a:prstTxWarp prst="textNoShape">
              <a:avLst/>
            </a:prstTxWarp>
            <a:noAutofit/>
          </a:bodyPr>
          <a:lstStyle/>
          <a:p>
            <a:r>
              <a:rPr lang="ja-JP" altLang="en-US" sz="368" dirty="0"/>
              <a:t>共済年金共済</a:t>
            </a:r>
          </a:p>
        </p:txBody>
      </p:sp>
      <p:sp>
        <p:nvSpPr>
          <p:cNvPr id="6" name="二等辺三角形 5"/>
          <p:cNvSpPr/>
          <p:nvPr/>
        </p:nvSpPr>
        <p:spPr>
          <a:xfrm>
            <a:off x="946175" y="505827"/>
            <a:ext cx="998500" cy="803604"/>
          </a:xfrm>
          <a:prstGeom prst="triangle">
            <a:avLst>
              <a:gd name="adj" fmla="val 45069"/>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39624" tIns="19812" rIns="39624" bIns="19812" numCol="1" spcCol="0" rtlCol="0" fromWordArt="0" anchor="ctr" anchorCtr="0" forceAA="0" compatLnSpc="1">
            <a:prstTxWarp prst="textNoShape">
              <a:avLst/>
            </a:prstTxWarp>
            <a:noAutofit/>
          </a:bodyPr>
          <a:lstStyle/>
          <a:p>
            <a:endParaRPr lang="ja-JP" altLang="en-US" sz="368" dirty="0"/>
          </a:p>
        </p:txBody>
      </p:sp>
      <p:sp>
        <p:nvSpPr>
          <p:cNvPr id="2" name="テキスト ボックス 1"/>
          <p:cNvSpPr txBox="1"/>
          <p:nvPr/>
        </p:nvSpPr>
        <p:spPr>
          <a:xfrm>
            <a:off x="862001" y="175355"/>
            <a:ext cx="2847998" cy="492443"/>
          </a:xfrm>
          <a:prstGeom prst="rect">
            <a:avLst/>
          </a:prstGeom>
          <a:noFill/>
        </p:spPr>
        <p:txBody>
          <a:bodyPr wrap="square" rtlCol="0">
            <a:spAutoFit/>
          </a:bodyPr>
          <a:lstStyle/>
          <a:p>
            <a:r>
              <a:rPr lang="ja-JP" altLang="en-US" sz="2600" dirty="0">
                <a:latin typeface="HGP創英角ﾎﾟｯﾌﾟ体" panose="040B0A00000000000000" pitchFamily="50" charset="-128"/>
                <a:ea typeface="HGP創英角ﾎﾟｯﾌﾟ体" panose="040B0A00000000000000" pitchFamily="50" charset="-128"/>
              </a:rPr>
              <a:t>　　　</a:t>
            </a:r>
            <a:r>
              <a:rPr lang="ja-JP" altLang="en-US" sz="1560" dirty="0">
                <a:latin typeface="HGP創英角ﾎﾟｯﾌﾟ体" panose="040B0A00000000000000" pitchFamily="50" charset="-128"/>
                <a:ea typeface="HGP創英角ﾎﾟｯﾌﾟ体" panose="040B0A00000000000000" pitchFamily="50" charset="-128"/>
              </a:rPr>
              <a:t>養老  </a:t>
            </a:r>
            <a:r>
              <a:rPr lang="ja-JP" altLang="en-US" sz="2600" dirty="0">
                <a:latin typeface="HGP創英角ﾎﾟｯﾌﾟ体" panose="040B0A00000000000000" pitchFamily="50" charset="-128"/>
                <a:ea typeface="HGP創英角ﾎﾟｯﾌﾟ体" panose="040B0A00000000000000" pitchFamily="50" charset="-128"/>
              </a:rPr>
              <a:t>基礎年金</a:t>
            </a:r>
            <a:endParaRPr lang="ja-JP" altLang="en-US" sz="1733" dirty="0">
              <a:latin typeface="HGP創英角ﾎﾟｯﾌﾟ体" panose="040B0A00000000000000" pitchFamily="50" charset="-128"/>
              <a:ea typeface="HGP創英角ﾎﾟｯﾌﾟ体" panose="040B0A00000000000000" pitchFamily="50" charset="-128"/>
            </a:endParaRPr>
          </a:p>
        </p:txBody>
      </p:sp>
      <p:sp>
        <p:nvSpPr>
          <p:cNvPr id="3" name="テキスト ボックス 2"/>
          <p:cNvSpPr txBox="1"/>
          <p:nvPr/>
        </p:nvSpPr>
        <p:spPr>
          <a:xfrm>
            <a:off x="696662" y="2508321"/>
            <a:ext cx="1442439" cy="261610"/>
          </a:xfrm>
          <a:prstGeom prst="rect">
            <a:avLst/>
          </a:prstGeom>
          <a:noFill/>
        </p:spPr>
        <p:txBody>
          <a:bodyPr wrap="square" rtlCol="0">
            <a:spAutoFit/>
          </a:bodyPr>
          <a:lstStyle/>
          <a:p>
            <a:r>
              <a:rPr lang="ja-JP" altLang="en-US" sz="1100" dirty="0">
                <a:latin typeface="HGP創英角ﾎﾟｯﾌﾟ体" panose="040B0A00000000000000" pitchFamily="50" charset="-128"/>
                <a:ea typeface="HGP創英角ﾎﾟｯﾌﾟ体" panose="040B0A00000000000000" pitchFamily="50" charset="-128"/>
              </a:rPr>
              <a:t>７６万円～１００万円　　　　　　</a:t>
            </a:r>
          </a:p>
        </p:txBody>
      </p:sp>
      <p:sp>
        <p:nvSpPr>
          <p:cNvPr id="9" name="テキスト ボックス 8"/>
          <p:cNvSpPr txBox="1"/>
          <p:nvPr/>
        </p:nvSpPr>
        <p:spPr>
          <a:xfrm flipH="1">
            <a:off x="1074710" y="2200495"/>
            <a:ext cx="691910" cy="359009"/>
          </a:xfrm>
          <a:prstGeom prst="rect">
            <a:avLst/>
          </a:prstGeom>
          <a:noFill/>
        </p:spPr>
        <p:txBody>
          <a:bodyPr wrap="square" rtlCol="0">
            <a:spAutoFit/>
          </a:bodyPr>
          <a:lstStyle/>
          <a:p>
            <a:r>
              <a:rPr lang="ja-JP" altLang="en-US" sz="1733" dirty="0">
                <a:latin typeface="HGP創英角ﾎﾟｯﾌﾟ体" panose="040B0A00000000000000" pitchFamily="50" charset="-128"/>
                <a:ea typeface="HGP創英角ﾎﾟｯﾌﾟ体" panose="040B0A00000000000000" pitchFamily="50" charset="-128"/>
              </a:rPr>
              <a:t>１ 階</a:t>
            </a:r>
          </a:p>
        </p:txBody>
      </p:sp>
      <p:sp>
        <p:nvSpPr>
          <p:cNvPr id="16" name="テキスト ボックス 15"/>
          <p:cNvSpPr txBox="1"/>
          <p:nvPr/>
        </p:nvSpPr>
        <p:spPr>
          <a:xfrm>
            <a:off x="2315403" y="658138"/>
            <a:ext cx="1765325" cy="430887"/>
          </a:xfrm>
          <a:prstGeom prst="rect">
            <a:avLst/>
          </a:prstGeom>
          <a:noFill/>
        </p:spPr>
        <p:txBody>
          <a:bodyPr wrap="square" rtlCol="0">
            <a:spAutoFit/>
          </a:bodyPr>
          <a:lstStyle/>
          <a:p>
            <a:r>
              <a:rPr lang="ja-JP" altLang="en-US" sz="1100" dirty="0">
                <a:latin typeface="HGP創英角ﾎﾟｯﾌﾟ体" panose="040B0A00000000000000" pitchFamily="50" charset="-128"/>
                <a:ea typeface="HGP創英角ﾎﾟｯﾌﾟ体" panose="040B0A00000000000000" pitchFamily="50" charset="-128"/>
              </a:rPr>
              <a:t>年金総額　    　５２兆円</a:t>
            </a:r>
            <a:endParaRPr lang="en-US" altLang="ja-JP" sz="607" dirty="0">
              <a:latin typeface="HGP創英角ﾎﾟｯﾌﾟ体" panose="040B0A00000000000000" pitchFamily="50" charset="-128"/>
              <a:ea typeface="HGP創英角ﾎﾟｯﾌﾟ体" panose="040B0A00000000000000" pitchFamily="50" charset="-128"/>
            </a:endParaRPr>
          </a:p>
          <a:p>
            <a:r>
              <a:rPr lang="ja-JP" altLang="en-US" sz="1100" dirty="0">
                <a:latin typeface="HGP創英角ﾎﾟｯﾌﾟ体" panose="040B0A00000000000000" pitchFamily="50" charset="-128"/>
                <a:ea typeface="HGP創英角ﾎﾟｯﾌﾟ体" panose="040B0A00000000000000" pitchFamily="50" charset="-128"/>
              </a:rPr>
              <a:t>令和</a:t>
            </a:r>
            <a:r>
              <a:rPr lang="en-US" altLang="ja-JP" sz="1100" dirty="0">
                <a:latin typeface="HGP創英角ﾎﾟｯﾌﾟ体" panose="040B0A00000000000000" pitchFamily="50" charset="-128"/>
                <a:ea typeface="HGP創英角ﾎﾟｯﾌﾟ体" panose="040B0A00000000000000" pitchFamily="50" charset="-128"/>
              </a:rPr>
              <a:t>4</a:t>
            </a:r>
            <a:r>
              <a:rPr lang="ja-JP" altLang="en-US" sz="1100" dirty="0">
                <a:latin typeface="HGP創英角ﾎﾟｯﾌﾟ体" panose="040B0A00000000000000" pitchFamily="50" charset="-128"/>
                <a:ea typeface="HGP創英角ﾎﾟｯﾌﾟ体" panose="040B0A00000000000000" pitchFamily="50" charset="-128"/>
              </a:rPr>
              <a:t>年から　 ６５才支給　</a:t>
            </a:r>
            <a:r>
              <a:rPr lang="en-US" altLang="ja-JP" sz="900" dirty="0">
                <a:latin typeface="HGP創英角ﾎﾟｯﾌﾟ体" panose="040B0A00000000000000" pitchFamily="50" charset="-128"/>
                <a:ea typeface="HGP創英角ﾎﾟｯﾌﾟ体" panose="040B0A00000000000000" pitchFamily="50" charset="-128"/>
              </a:rPr>
              <a:t>                   </a:t>
            </a:r>
          </a:p>
        </p:txBody>
      </p:sp>
      <p:sp>
        <p:nvSpPr>
          <p:cNvPr id="23" name="テキスト ボックス 22">
            <a:extLst>
              <a:ext uri="{FF2B5EF4-FFF2-40B4-BE49-F238E27FC236}">
                <a16:creationId xmlns:a16="http://schemas.microsoft.com/office/drawing/2014/main" id="{0F0BAF39-FD7F-47E9-9CE1-724CA4CB2EC1}"/>
              </a:ext>
            </a:extLst>
          </p:cNvPr>
          <p:cNvSpPr txBox="1"/>
          <p:nvPr/>
        </p:nvSpPr>
        <p:spPr>
          <a:xfrm flipH="1">
            <a:off x="1093601" y="1420324"/>
            <a:ext cx="903718" cy="338554"/>
          </a:xfrm>
          <a:prstGeom prst="rect">
            <a:avLst/>
          </a:prstGeom>
          <a:noFill/>
        </p:spPr>
        <p:txBody>
          <a:bodyPr wrap="square" rtlCol="0">
            <a:spAutoFit/>
          </a:bodyPr>
          <a:lstStyle/>
          <a:p>
            <a:r>
              <a:rPr lang="ja-JP" altLang="en-US" sz="1600" dirty="0">
                <a:latin typeface="HGP創英角ﾎﾟｯﾌﾟ体" panose="040B0A00000000000000" pitchFamily="50" charset="-128"/>
                <a:ea typeface="HGP創英角ﾎﾟｯﾌﾟ体" panose="040B0A00000000000000" pitchFamily="50" charset="-128"/>
              </a:rPr>
              <a:t> ２ 階</a:t>
            </a:r>
          </a:p>
        </p:txBody>
      </p:sp>
      <p:sp>
        <p:nvSpPr>
          <p:cNvPr id="25" name="テキスト ボックス 24">
            <a:extLst>
              <a:ext uri="{FF2B5EF4-FFF2-40B4-BE49-F238E27FC236}">
                <a16:creationId xmlns:a16="http://schemas.microsoft.com/office/drawing/2014/main" id="{423C7C6D-FB26-4D0F-AD14-2DD0FEC39629}"/>
              </a:ext>
            </a:extLst>
          </p:cNvPr>
          <p:cNvSpPr txBox="1"/>
          <p:nvPr/>
        </p:nvSpPr>
        <p:spPr>
          <a:xfrm flipH="1">
            <a:off x="1154065" y="713577"/>
            <a:ext cx="691910" cy="338554"/>
          </a:xfrm>
          <a:prstGeom prst="rect">
            <a:avLst/>
          </a:prstGeom>
          <a:noFill/>
        </p:spPr>
        <p:txBody>
          <a:bodyPr wrap="square" rtlCol="0">
            <a:spAutoFit/>
          </a:bodyPr>
          <a:lstStyle/>
          <a:p>
            <a:r>
              <a:rPr lang="en-US" altLang="ja-JP" sz="1600" dirty="0">
                <a:latin typeface="HGP創英角ﾎﾟｯﾌﾟ体" panose="040B0A00000000000000" pitchFamily="50" charset="-128"/>
                <a:ea typeface="HGP創英角ﾎﾟｯﾌﾟ体" panose="040B0A00000000000000" pitchFamily="50" charset="-128"/>
              </a:rPr>
              <a:t>3</a:t>
            </a:r>
            <a:r>
              <a:rPr lang="ja-JP" altLang="en-US" sz="1600" dirty="0">
                <a:latin typeface="HGP創英角ﾎﾟｯﾌﾟ体" panose="040B0A00000000000000" pitchFamily="50" charset="-128"/>
                <a:ea typeface="HGP創英角ﾎﾟｯﾌﾟ体" panose="040B0A00000000000000" pitchFamily="50" charset="-128"/>
              </a:rPr>
              <a:t>階</a:t>
            </a:r>
          </a:p>
        </p:txBody>
      </p:sp>
      <p:sp>
        <p:nvSpPr>
          <p:cNvPr id="11" name="テキスト ボックス 10">
            <a:extLst>
              <a:ext uri="{FF2B5EF4-FFF2-40B4-BE49-F238E27FC236}">
                <a16:creationId xmlns:a16="http://schemas.microsoft.com/office/drawing/2014/main" id="{B59D3CBA-A863-44BD-940C-8637313007FB}"/>
              </a:ext>
            </a:extLst>
          </p:cNvPr>
          <p:cNvSpPr txBox="1"/>
          <p:nvPr/>
        </p:nvSpPr>
        <p:spPr>
          <a:xfrm>
            <a:off x="29450" y="2312084"/>
            <a:ext cx="998500" cy="307777"/>
          </a:xfrm>
          <a:prstGeom prst="rect">
            <a:avLst/>
          </a:prstGeom>
          <a:noFill/>
        </p:spPr>
        <p:txBody>
          <a:bodyPr wrap="square" rtlCol="0">
            <a:spAutoFit/>
          </a:bodyPr>
          <a:lstStyle/>
          <a:p>
            <a:r>
              <a:rPr kumimoji="1" lang="ja-JP" altLang="en-US" sz="1400" dirty="0">
                <a:latin typeface="HGP創英角ﾎﾟｯﾌﾟ体" panose="040B0A00000000000000" pitchFamily="50" charset="-128"/>
                <a:ea typeface="HGP創英角ﾎﾟｯﾌﾟ体" panose="040B0A00000000000000" pitchFamily="50" charset="-128"/>
              </a:rPr>
              <a:t>基礎年金</a:t>
            </a:r>
          </a:p>
        </p:txBody>
      </p:sp>
      <p:sp>
        <p:nvSpPr>
          <p:cNvPr id="12" name="テキスト ボックス 11">
            <a:extLst>
              <a:ext uri="{FF2B5EF4-FFF2-40B4-BE49-F238E27FC236}">
                <a16:creationId xmlns:a16="http://schemas.microsoft.com/office/drawing/2014/main" id="{87A96344-E6EF-4438-8CB8-253F2C5824F7}"/>
              </a:ext>
            </a:extLst>
          </p:cNvPr>
          <p:cNvSpPr txBox="1"/>
          <p:nvPr/>
        </p:nvSpPr>
        <p:spPr>
          <a:xfrm>
            <a:off x="61044" y="1577043"/>
            <a:ext cx="1032557" cy="307777"/>
          </a:xfrm>
          <a:prstGeom prst="rect">
            <a:avLst/>
          </a:prstGeom>
          <a:noFill/>
        </p:spPr>
        <p:txBody>
          <a:bodyPr wrap="square" rtlCol="0">
            <a:spAutoFit/>
          </a:bodyPr>
          <a:lstStyle/>
          <a:p>
            <a:r>
              <a:rPr kumimoji="1" lang="ja-JP" altLang="en-US" sz="1400" dirty="0">
                <a:latin typeface="HGP創英角ﾎﾟｯﾌﾟ体" panose="040B0A00000000000000" pitchFamily="50" charset="-128"/>
                <a:ea typeface="HGP創英角ﾎﾟｯﾌﾟ体" panose="040B0A00000000000000" pitchFamily="50" charset="-128"/>
              </a:rPr>
              <a:t>共済・</a:t>
            </a:r>
            <a:r>
              <a:rPr kumimoji="1" lang="ja-JP" altLang="en-US" sz="1400" dirty="0">
                <a:solidFill>
                  <a:srgbClr val="FF0000"/>
                </a:solidFill>
                <a:latin typeface="HGP創英角ﾎﾟｯﾌﾟ体" panose="040B0A00000000000000" pitchFamily="50" charset="-128"/>
                <a:ea typeface="HGP創英角ﾎﾟｯﾌﾟ体" panose="040B0A00000000000000" pitchFamily="50" charset="-128"/>
              </a:rPr>
              <a:t>厚生</a:t>
            </a:r>
          </a:p>
        </p:txBody>
      </p:sp>
      <p:sp>
        <p:nvSpPr>
          <p:cNvPr id="13" name="テキスト ボックス 12">
            <a:extLst>
              <a:ext uri="{FF2B5EF4-FFF2-40B4-BE49-F238E27FC236}">
                <a16:creationId xmlns:a16="http://schemas.microsoft.com/office/drawing/2014/main" id="{6683CD8A-8ED4-4826-B492-09AA86636B2B}"/>
              </a:ext>
            </a:extLst>
          </p:cNvPr>
          <p:cNvSpPr txBox="1"/>
          <p:nvPr/>
        </p:nvSpPr>
        <p:spPr>
          <a:xfrm>
            <a:off x="149112" y="514973"/>
            <a:ext cx="1131917" cy="830997"/>
          </a:xfrm>
          <a:prstGeom prst="rect">
            <a:avLst/>
          </a:prstGeom>
          <a:noFill/>
        </p:spPr>
        <p:txBody>
          <a:bodyPr wrap="square" rtlCol="0">
            <a:spAutoFit/>
          </a:bodyPr>
          <a:lstStyle/>
          <a:p>
            <a:r>
              <a:rPr kumimoji="1" lang="ja-JP" altLang="en-US" sz="1200" dirty="0">
                <a:latin typeface="HGP創英角ﾎﾟｯﾌﾟ体" panose="040B0A00000000000000" pitchFamily="50" charset="-128"/>
                <a:ea typeface="HGP創英角ﾎﾟｯﾌﾟ体" panose="040B0A00000000000000" pitchFamily="50" charset="-128"/>
              </a:rPr>
              <a:t>イデコ</a:t>
            </a:r>
            <a:endParaRPr kumimoji="1" lang="en-US" altLang="ja-JP" sz="1200" dirty="0">
              <a:latin typeface="HGP創英角ﾎﾟｯﾌﾟ体" panose="040B0A00000000000000" pitchFamily="50" charset="-128"/>
              <a:ea typeface="HGP創英角ﾎﾟｯﾌﾟ体" panose="040B0A00000000000000" pitchFamily="50" charset="-128"/>
            </a:endParaRPr>
          </a:p>
          <a:p>
            <a:r>
              <a:rPr kumimoji="1" lang="ja-JP" altLang="en-US" sz="1200" dirty="0">
                <a:latin typeface="HGP創英角ﾎﾟｯﾌﾟ体" panose="040B0A00000000000000" pitchFamily="50" charset="-128"/>
                <a:ea typeface="HGP創英角ﾎﾟｯﾌﾟ体" panose="040B0A00000000000000" pitchFamily="50" charset="-128"/>
              </a:rPr>
              <a:t>ニイサ</a:t>
            </a:r>
            <a:endParaRPr kumimoji="1" lang="en-US" altLang="ja-JP" sz="1200" dirty="0">
              <a:latin typeface="HGP創英角ﾎﾟｯﾌﾟ体" panose="040B0A00000000000000" pitchFamily="50" charset="-128"/>
              <a:ea typeface="HGP創英角ﾎﾟｯﾌﾟ体" panose="040B0A00000000000000" pitchFamily="50" charset="-128"/>
            </a:endParaRPr>
          </a:p>
          <a:p>
            <a:r>
              <a:rPr kumimoji="1" lang="ja-JP" altLang="en-US" sz="1200" dirty="0">
                <a:latin typeface="HGP創英角ﾎﾟｯﾌﾟ体" panose="040B0A00000000000000" pitchFamily="50" charset="-128"/>
                <a:ea typeface="HGP創英角ﾎﾟｯﾌﾟ体" panose="040B0A00000000000000" pitchFamily="50" charset="-128"/>
              </a:rPr>
              <a:t>退職給付金</a:t>
            </a:r>
            <a:endParaRPr kumimoji="1" lang="en-US" altLang="ja-JP" sz="1200" dirty="0">
              <a:latin typeface="HGP創英角ﾎﾟｯﾌﾟ体" panose="040B0A00000000000000" pitchFamily="50" charset="-128"/>
              <a:ea typeface="HGP創英角ﾎﾟｯﾌﾟ体" panose="040B0A00000000000000" pitchFamily="50" charset="-128"/>
            </a:endParaRPr>
          </a:p>
          <a:p>
            <a:r>
              <a:rPr kumimoji="1" lang="ja-JP" altLang="en-US" sz="1200" dirty="0">
                <a:latin typeface="HGP創英角ﾎﾟｯﾌﾟ体" panose="040B0A00000000000000" pitchFamily="50" charset="-128"/>
                <a:ea typeface="HGP創英角ﾎﾟｯﾌﾟ体" panose="040B0A00000000000000" pitchFamily="50" charset="-128"/>
              </a:rPr>
              <a:t>企業年金</a:t>
            </a:r>
          </a:p>
        </p:txBody>
      </p:sp>
      <p:sp>
        <p:nvSpPr>
          <p:cNvPr id="15" name="テキスト ボックス 14">
            <a:extLst>
              <a:ext uri="{FF2B5EF4-FFF2-40B4-BE49-F238E27FC236}">
                <a16:creationId xmlns:a16="http://schemas.microsoft.com/office/drawing/2014/main" id="{C09B158E-6683-4D6D-B1F0-AB877395BD23}"/>
              </a:ext>
            </a:extLst>
          </p:cNvPr>
          <p:cNvSpPr txBox="1"/>
          <p:nvPr/>
        </p:nvSpPr>
        <p:spPr>
          <a:xfrm>
            <a:off x="996760" y="1732771"/>
            <a:ext cx="947915" cy="276999"/>
          </a:xfrm>
          <a:prstGeom prst="rect">
            <a:avLst/>
          </a:prstGeom>
          <a:noFill/>
        </p:spPr>
        <p:txBody>
          <a:bodyPr wrap="square" rtlCol="0">
            <a:spAutoFit/>
          </a:bodyPr>
          <a:lstStyle/>
          <a:p>
            <a:r>
              <a:rPr kumimoji="1" lang="en-US" altLang="ja-JP" sz="1200" dirty="0">
                <a:latin typeface="HGP創英角ﾎﾟｯﾌﾟ体" panose="040B0A00000000000000" pitchFamily="50" charset="-128"/>
                <a:ea typeface="HGP創英角ﾎﾟｯﾌﾟ体" panose="040B0A00000000000000" pitchFamily="50" charset="-128"/>
              </a:rPr>
              <a:t>200</a:t>
            </a:r>
            <a:r>
              <a:rPr kumimoji="1" lang="ja-JP" altLang="en-US" sz="1200" dirty="0">
                <a:latin typeface="HGP創英角ﾎﾟｯﾌﾟ体" panose="040B0A00000000000000" pitchFamily="50" charset="-128"/>
                <a:ea typeface="HGP創英角ﾎﾟｯﾌﾟ体" panose="040B0A00000000000000" pitchFamily="50" charset="-128"/>
              </a:rPr>
              <a:t>万円</a:t>
            </a:r>
          </a:p>
        </p:txBody>
      </p:sp>
      <p:sp>
        <p:nvSpPr>
          <p:cNvPr id="28" name="テキスト ボックス 27">
            <a:extLst>
              <a:ext uri="{FF2B5EF4-FFF2-40B4-BE49-F238E27FC236}">
                <a16:creationId xmlns:a16="http://schemas.microsoft.com/office/drawing/2014/main" id="{335F6F38-F081-43E8-B6E7-34F7DAD71189}"/>
              </a:ext>
            </a:extLst>
          </p:cNvPr>
          <p:cNvSpPr txBox="1"/>
          <p:nvPr/>
        </p:nvSpPr>
        <p:spPr>
          <a:xfrm>
            <a:off x="1141153" y="1019228"/>
            <a:ext cx="704822" cy="276999"/>
          </a:xfrm>
          <a:prstGeom prst="rect">
            <a:avLst/>
          </a:prstGeom>
          <a:noFill/>
        </p:spPr>
        <p:txBody>
          <a:bodyPr wrap="square" rtlCol="0">
            <a:spAutoFit/>
          </a:bodyPr>
          <a:lstStyle/>
          <a:p>
            <a:r>
              <a:rPr kumimoji="1" lang="ja-JP" altLang="en-US" sz="12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掛け金</a:t>
            </a:r>
          </a:p>
        </p:txBody>
      </p:sp>
      <p:sp>
        <p:nvSpPr>
          <p:cNvPr id="7" name="テキスト ボックス 6">
            <a:extLst>
              <a:ext uri="{FF2B5EF4-FFF2-40B4-BE49-F238E27FC236}">
                <a16:creationId xmlns:a16="http://schemas.microsoft.com/office/drawing/2014/main" id="{5121BE9F-9573-407A-9021-387FC39EA48F}"/>
              </a:ext>
            </a:extLst>
          </p:cNvPr>
          <p:cNvSpPr txBox="1"/>
          <p:nvPr/>
        </p:nvSpPr>
        <p:spPr>
          <a:xfrm>
            <a:off x="2396755" y="2559504"/>
            <a:ext cx="2085051" cy="446276"/>
          </a:xfrm>
          <a:prstGeom prst="rect">
            <a:avLst/>
          </a:prstGeom>
          <a:noFill/>
        </p:spPr>
        <p:txBody>
          <a:bodyPr wrap="square" rtlCol="0">
            <a:spAutoFit/>
          </a:bodyPr>
          <a:lstStyle/>
          <a:p>
            <a:r>
              <a:rPr kumimoji="1" lang="en-US" altLang="ja-JP" sz="1200" dirty="0"/>
              <a:t> </a:t>
            </a:r>
            <a:r>
              <a:rPr kumimoji="1" lang="ja-JP" altLang="en-US" sz="1200" dirty="0">
                <a:latin typeface="HGS創英角ﾎﾟｯﾌﾟ体" panose="040B0A00000000000000" pitchFamily="50" charset="-128"/>
                <a:ea typeface="HGS創英角ﾎﾟｯﾌﾟ体" panose="040B0A00000000000000" pitchFamily="50" charset="-128"/>
              </a:rPr>
              <a:t>年金受給者　</a:t>
            </a:r>
            <a:r>
              <a:rPr kumimoji="1" lang="ja-JP" altLang="en-US" sz="1000" dirty="0">
                <a:latin typeface="HGS創英角ﾎﾟｯﾌﾟ体" panose="040B0A00000000000000" pitchFamily="50" charset="-128"/>
                <a:ea typeface="HGS創英角ﾎﾟｯﾌﾟ体" panose="040B0A00000000000000" pitchFamily="50" charset="-128"/>
              </a:rPr>
              <a:t>総計 </a:t>
            </a:r>
            <a:r>
              <a:rPr kumimoji="1" lang="en-US" altLang="ja-JP" sz="1100" dirty="0">
                <a:latin typeface="HGS創英角ﾎﾟｯﾌﾟ体" panose="040B0A00000000000000" pitchFamily="50" charset="-128"/>
                <a:ea typeface="HGS創英角ﾎﾟｯﾌﾟ体" panose="040B0A00000000000000" pitchFamily="50" charset="-128"/>
              </a:rPr>
              <a:t>7.465</a:t>
            </a:r>
            <a:r>
              <a:rPr kumimoji="1" lang="ja-JP" altLang="en-US" sz="1000" dirty="0">
                <a:latin typeface="HGS創英角ﾎﾟｯﾌﾟ体" panose="040B0A00000000000000" pitchFamily="50" charset="-128"/>
                <a:ea typeface="HGS創英角ﾎﾟｯﾌﾟ体" panose="040B0A00000000000000" pitchFamily="50" charset="-128"/>
              </a:rPr>
              <a:t>万人</a:t>
            </a:r>
            <a:endParaRPr kumimoji="1" lang="en-US" altLang="ja-JP" sz="1000" dirty="0">
              <a:latin typeface="HGS創英角ﾎﾟｯﾌﾟ体" panose="040B0A00000000000000" pitchFamily="50" charset="-128"/>
              <a:ea typeface="HGS創英角ﾎﾟｯﾌﾟ体" panose="040B0A00000000000000" pitchFamily="50" charset="-128"/>
            </a:endParaRPr>
          </a:p>
          <a:p>
            <a:endParaRPr kumimoji="1" lang="en-US" altLang="ja-JP" sz="1100" dirty="0">
              <a:latin typeface="HGS創英角ﾎﾟｯﾌﾟ体" panose="040B0A00000000000000" pitchFamily="50" charset="-128"/>
              <a:ea typeface="HGS創英角ﾎﾟｯﾌﾟ体" panose="040B0A00000000000000" pitchFamily="50" charset="-128"/>
            </a:endParaRPr>
          </a:p>
        </p:txBody>
      </p:sp>
      <p:sp>
        <p:nvSpPr>
          <p:cNvPr id="10" name="テキスト ボックス 9">
            <a:extLst>
              <a:ext uri="{FF2B5EF4-FFF2-40B4-BE49-F238E27FC236}">
                <a16:creationId xmlns:a16="http://schemas.microsoft.com/office/drawing/2014/main" id="{46731194-8AAD-431B-9D39-78DFDF46A405}"/>
              </a:ext>
            </a:extLst>
          </p:cNvPr>
          <p:cNvSpPr txBox="1"/>
          <p:nvPr/>
        </p:nvSpPr>
        <p:spPr>
          <a:xfrm>
            <a:off x="2224403" y="1117298"/>
            <a:ext cx="2257403" cy="1631216"/>
          </a:xfrm>
          <a:prstGeom prst="rect">
            <a:avLst/>
          </a:prstGeom>
          <a:noFill/>
        </p:spPr>
        <p:txBody>
          <a:bodyPr wrap="square" rtlCol="0">
            <a:spAutoFit/>
          </a:bodyPr>
          <a:lstStyle/>
          <a:p>
            <a:r>
              <a:rPr kumimoji="1" lang="ja-JP" altLang="en-US" sz="1200" dirty="0">
                <a:highlight>
                  <a:srgbClr val="FFFF00"/>
                </a:highlight>
                <a:latin typeface="HG創英角ﾎﾟｯﾌﾟ体" panose="040B0A09000000000000" pitchFamily="49" charset="-128"/>
                <a:ea typeface="HG創英角ﾎﾟｯﾌﾟ体" panose="040B0A09000000000000" pitchFamily="49" charset="-128"/>
              </a:rPr>
              <a:t>基礎年金だけの生活者</a:t>
            </a:r>
            <a:endParaRPr kumimoji="1" lang="en-US" altLang="ja-JP" sz="1200" dirty="0">
              <a:highlight>
                <a:srgbClr val="FFFF00"/>
              </a:highlight>
              <a:latin typeface="HG創英角ﾎﾟｯﾌﾟ体" panose="040B0A09000000000000" pitchFamily="49" charset="-128"/>
              <a:ea typeface="HG創英角ﾎﾟｯﾌﾟ体" panose="040B0A09000000000000" pitchFamily="49" charset="-128"/>
            </a:endParaRPr>
          </a:p>
          <a:p>
            <a:r>
              <a:rPr kumimoji="1" lang="ja-JP" altLang="en-US" sz="1400" dirty="0">
                <a:latin typeface="HG創英角ﾎﾟｯﾌﾟ体" panose="040B0A09000000000000" pitchFamily="49" charset="-128"/>
                <a:ea typeface="HG創英角ﾎﾟｯﾌﾟ体" panose="040B0A09000000000000" pitchFamily="49" charset="-128"/>
              </a:rPr>
              <a:t>　</a:t>
            </a:r>
            <a:r>
              <a:rPr kumimoji="1" lang="en-US" altLang="ja-JP" sz="1400" dirty="0">
                <a:latin typeface="HG創英角ﾎﾟｯﾌﾟ体" panose="040B0A09000000000000" pitchFamily="49" charset="-128"/>
                <a:ea typeface="HG創英角ﾎﾟｯﾌﾟ体" panose="040B0A09000000000000" pitchFamily="49" charset="-128"/>
              </a:rPr>
              <a:t>   4.040</a:t>
            </a:r>
            <a:r>
              <a:rPr kumimoji="1" lang="ja-JP" altLang="en-US" sz="1400" dirty="0">
                <a:latin typeface="HG創英角ﾎﾟｯﾌﾟ体" panose="040B0A09000000000000" pitchFamily="49" charset="-128"/>
                <a:ea typeface="HG創英角ﾎﾟｯﾌﾟ体" panose="040B0A09000000000000" pitchFamily="49" charset="-128"/>
              </a:rPr>
              <a:t>万人　</a:t>
            </a:r>
            <a:r>
              <a:rPr kumimoji="1" lang="ja-JP" altLang="en-US" sz="1400" dirty="0">
                <a:solidFill>
                  <a:srgbClr val="00B0F0"/>
                </a:solidFill>
                <a:latin typeface="HG創英角ﾎﾟｯﾌﾟ体" panose="040B0A09000000000000" pitchFamily="49" charset="-128"/>
                <a:ea typeface="HG創英角ﾎﾟｯﾌﾟ体" panose="040B0A09000000000000" pitchFamily="49" charset="-128"/>
              </a:rPr>
              <a:t>▲</a:t>
            </a:r>
            <a:r>
              <a:rPr kumimoji="1" lang="en-US" altLang="ja-JP" sz="1400" dirty="0">
                <a:solidFill>
                  <a:srgbClr val="00B0F0"/>
                </a:solidFill>
                <a:latin typeface="HG創英角ﾎﾟｯﾌﾟ体" panose="040B0A09000000000000" pitchFamily="49" charset="-128"/>
                <a:ea typeface="HG創英角ﾎﾟｯﾌﾟ体" panose="040B0A09000000000000" pitchFamily="49" charset="-128"/>
              </a:rPr>
              <a:t>903</a:t>
            </a:r>
            <a:r>
              <a:rPr kumimoji="1" lang="ja-JP" altLang="en-US" sz="1400" dirty="0">
                <a:solidFill>
                  <a:srgbClr val="00B0F0"/>
                </a:solidFill>
                <a:latin typeface="HG創英角ﾎﾟｯﾌﾟ体" panose="040B0A09000000000000" pitchFamily="49" charset="-128"/>
                <a:ea typeface="HG創英角ﾎﾟｯﾌﾟ体" panose="040B0A09000000000000" pitchFamily="49" charset="-128"/>
              </a:rPr>
              <a:t>円</a:t>
            </a:r>
            <a:endParaRPr kumimoji="1" lang="en-US" altLang="ja-JP" sz="1400" dirty="0">
              <a:solidFill>
                <a:srgbClr val="00B0F0"/>
              </a:solidFill>
              <a:latin typeface="HG創英角ﾎﾟｯﾌﾟ体" panose="040B0A09000000000000" pitchFamily="49" charset="-128"/>
              <a:ea typeface="HG創英角ﾎﾟｯﾌﾟ体" panose="040B0A09000000000000" pitchFamily="49" charset="-128"/>
            </a:endParaRPr>
          </a:p>
          <a:p>
            <a:r>
              <a:rPr kumimoji="1" lang="ja-JP" altLang="en-US" sz="1200" dirty="0">
                <a:latin typeface="HG創英角ﾎﾟｯﾌﾟ体" panose="040B0A09000000000000" pitchFamily="49" charset="-128"/>
                <a:ea typeface="HG創英角ﾎﾟｯﾌﾟ体" panose="040B0A09000000000000" pitchFamily="49" charset="-128"/>
              </a:rPr>
              <a:t>年額</a:t>
            </a:r>
            <a:r>
              <a:rPr kumimoji="1" lang="en-US" altLang="ja-JP" sz="1400" dirty="0">
                <a:latin typeface="HG創英角ﾎﾟｯﾌﾟ体" panose="040B0A09000000000000" pitchFamily="49" charset="-128"/>
                <a:ea typeface="HG創英角ﾎﾟｯﾌﾟ体" panose="040B0A09000000000000" pitchFamily="49" charset="-128"/>
              </a:rPr>
              <a:t>78</a:t>
            </a:r>
            <a:r>
              <a:rPr kumimoji="1" lang="ja-JP" altLang="en-US" sz="1000" dirty="0">
                <a:latin typeface="HG創英角ﾎﾟｯﾌﾟ体" panose="040B0A09000000000000" pitchFamily="49" charset="-128"/>
                <a:ea typeface="HG創英角ﾎﾟｯﾌﾟ体" panose="040B0A09000000000000" pitchFamily="49" charset="-128"/>
              </a:rPr>
              <a:t>万</a:t>
            </a:r>
            <a:r>
              <a:rPr kumimoji="1" lang="en-US" altLang="ja-JP" sz="1400" dirty="0">
                <a:latin typeface="HG創英角ﾎﾟｯﾌﾟ体" panose="040B0A09000000000000" pitchFamily="49" charset="-128"/>
                <a:ea typeface="HG創英角ﾎﾟｯﾌﾟ体" panose="040B0A09000000000000" pitchFamily="49" charset="-128"/>
              </a:rPr>
              <a:t>900</a:t>
            </a:r>
            <a:r>
              <a:rPr kumimoji="1" lang="ja-JP" altLang="en-US" sz="1000" dirty="0">
                <a:latin typeface="HG創英角ﾎﾟｯﾌﾟ体" panose="040B0A09000000000000" pitchFamily="49" charset="-128"/>
                <a:ea typeface="HG創英角ﾎﾟｯﾌﾟ体" panose="040B0A09000000000000" pitchFamily="49" charset="-128"/>
              </a:rPr>
              <a:t>円</a:t>
            </a:r>
            <a:r>
              <a:rPr kumimoji="1" lang="ja-JP" altLang="en-US" sz="1400" dirty="0">
                <a:latin typeface="HG創英角ﾎﾟｯﾌﾟ体" panose="040B0A09000000000000" pitchFamily="49" charset="-128"/>
                <a:ea typeface="HG創英角ﾎﾟｯﾌﾟ体" panose="040B0A09000000000000" pitchFamily="49" charset="-128"/>
              </a:rPr>
              <a:t>　</a:t>
            </a:r>
            <a:r>
              <a:rPr kumimoji="1" lang="ja-JP" altLang="en-US" sz="1000" dirty="0">
                <a:latin typeface="HG創英角ﾎﾟｯﾌﾟ体" panose="040B0A09000000000000" pitchFamily="49" charset="-128"/>
                <a:ea typeface="HG創英角ﾎﾟｯﾌﾟ体" panose="040B0A09000000000000" pitchFamily="49" charset="-128"/>
              </a:rPr>
              <a:t>月</a:t>
            </a:r>
            <a:r>
              <a:rPr kumimoji="1" lang="en-US" altLang="ja-JP" sz="1400" dirty="0">
                <a:latin typeface="HG創英角ﾎﾟｯﾌﾟ体" panose="040B0A09000000000000" pitchFamily="49" charset="-128"/>
                <a:ea typeface="HG創英角ﾎﾟｯﾌﾟ体" panose="040B0A09000000000000" pitchFamily="49" charset="-128"/>
              </a:rPr>
              <a:t>6</a:t>
            </a:r>
            <a:r>
              <a:rPr kumimoji="1" lang="ja-JP" altLang="en-US" sz="1000" dirty="0">
                <a:latin typeface="HG創英角ﾎﾟｯﾌﾟ体" panose="040B0A09000000000000" pitchFamily="49" charset="-128"/>
                <a:ea typeface="HG創英角ﾎﾟｯﾌﾟ体" panose="040B0A09000000000000" pitchFamily="49" charset="-128"/>
              </a:rPr>
              <a:t>万</a:t>
            </a:r>
            <a:r>
              <a:rPr kumimoji="1" lang="en-US" altLang="ja-JP" sz="1400" dirty="0">
                <a:latin typeface="HG創英角ﾎﾟｯﾌﾟ体" panose="040B0A09000000000000" pitchFamily="49" charset="-128"/>
                <a:ea typeface="HG創英角ﾎﾟｯﾌﾟ体" panose="040B0A09000000000000" pitchFamily="49" charset="-128"/>
              </a:rPr>
              <a:t>4816</a:t>
            </a:r>
            <a:r>
              <a:rPr kumimoji="1" lang="ja-JP" altLang="en-US" sz="1000" dirty="0">
                <a:latin typeface="HG創英角ﾎﾟｯﾌﾟ体" panose="040B0A09000000000000" pitchFamily="49" charset="-128"/>
                <a:ea typeface="HG創英角ﾎﾟｯﾌﾟ体" panose="040B0A09000000000000" pitchFamily="49" charset="-128"/>
              </a:rPr>
              <a:t>円</a:t>
            </a:r>
            <a:endParaRPr kumimoji="1" lang="en-US" altLang="ja-JP" sz="1000" dirty="0">
              <a:latin typeface="HG創英角ﾎﾟｯﾌﾟ体" panose="040B0A09000000000000" pitchFamily="49" charset="-128"/>
              <a:ea typeface="HG創英角ﾎﾟｯﾌﾟ体" panose="040B0A09000000000000" pitchFamily="49" charset="-128"/>
            </a:endParaRPr>
          </a:p>
          <a:p>
            <a:endParaRPr kumimoji="1" lang="en-US" altLang="ja-JP" sz="1200" dirty="0">
              <a:latin typeface="HG創英角ﾎﾟｯﾌﾟ体" panose="040B0A09000000000000" pitchFamily="49" charset="-128"/>
              <a:ea typeface="HG創英角ﾎﾟｯﾌﾟ体" panose="040B0A09000000000000" pitchFamily="49" charset="-128"/>
            </a:endParaRPr>
          </a:p>
          <a:p>
            <a:r>
              <a:rPr kumimoji="1" lang="ja-JP" altLang="en-US" sz="1200" dirty="0">
                <a:solidFill>
                  <a:schemeClr val="tx2">
                    <a:lumMod val="75000"/>
                  </a:schemeClr>
                </a:solidFill>
                <a:highlight>
                  <a:srgbClr val="00FFFF"/>
                </a:highlight>
                <a:latin typeface="HG創英角ﾎﾟｯﾌﾟ体" panose="040B0A09000000000000" pitchFamily="49" charset="-128"/>
                <a:ea typeface="HG創英角ﾎﾟｯﾌﾟ体" panose="040B0A09000000000000" pitchFamily="49" charset="-128"/>
              </a:rPr>
              <a:t>月額　</a:t>
            </a:r>
            <a:r>
              <a:rPr kumimoji="1" lang="en-US" altLang="ja-JP" sz="1200" dirty="0">
                <a:solidFill>
                  <a:schemeClr val="tx2">
                    <a:lumMod val="75000"/>
                  </a:schemeClr>
                </a:solidFill>
                <a:highlight>
                  <a:srgbClr val="00FFFF"/>
                </a:highlight>
                <a:latin typeface="HG創英角ﾎﾟｯﾌﾟ体" panose="040B0A09000000000000" pitchFamily="49" charset="-128"/>
                <a:ea typeface="HG創英角ﾎﾟｯﾌﾟ体" panose="040B0A09000000000000" pitchFamily="49" charset="-128"/>
              </a:rPr>
              <a:t>6</a:t>
            </a:r>
            <a:r>
              <a:rPr kumimoji="1" lang="ja-JP" altLang="en-US" sz="1200" dirty="0">
                <a:solidFill>
                  <a:schemeClr val="tx2">
                    <a:lumMod val="75000"/>
                  </a:schemeClr>
                </a:solidFill>
                <a:highlight>
                  <a:srgbClr val="00FFFF"/>
                </a:highlight>
                <a:latin typeface="HG創英角ﾎﾟｯﾌﾟ体" panose="040B0A09000000000000" pitchFamily="49" charset="-128"/>
                <a:ea typeface="HG創英角ﾎﾟｯﾌﾟ体" panose="040B0A09000000000000" pitchFamily="49" charset="-128"/>
              </a:rPr>
              <a:t>万</a:t>
            </a:r>
            <a:r>
              <a:rPr kumimoji="1" lang="en-US" altLang="ja-JP" sz="1200" dirty="0">
                <a:solidFill>
                  <a:schemeClr val="tx2">
                    <a:lumMod val="75000"/>
                  </a:schemeClr>
                </a:solidFill>
                <a:highlight>
                  <a:srgbClr val="00FFFF"/>
                </a:highlight>
                <a:latin typeface="HG創英角ﾎﾟｯﾌﾟ体" panose="040B0A09000000000000" pitchFamily="49" charset="-128"/>
                <a:ea typeface="HG創英角ﾎﾟｯﾌﾟ体" panose="040B0A09000000000000" pitchFamily="49" charset="-128"/>
              </a:rPr>
              <a:t>4816</a:t>
            </a:r>
            <a:r>
              <a:rPr kumimoji="1" lang="ja-JP" altLang="en-US" sz="1200" dirty="0">
                <a:solidFill>
                  <a:schemeClr val="tx2">
                    <a:lumMod val="75000"/>
                  </a:schemeClr>
                </a:solidFill>
                <a:highlight>
                  <a:srgbClr val="00FFFF"/>
                </a:highlight>
                <a:latin typeface="HG創英角ﾎﾟｯﾌﾟ体" panose="040B0A09000000000000" pitchFamily="49" charset="-128"/>
                <a:ea typeface="HG創英角ﾎﾟｯﾌﾟ体" panose="040B0A09000000000000" pitchFamily="49" charset="-128"/>
              </a:rPr>
              <a:t>円以下の生活者</a:t>
            </a:r>
            <a:endParaRPr kumimoji="1" lang="en-US" altLang="ja-JP" sz="1200" dirty="0">
              <a:solidFill>
                <a:schemeClr val="tx2">
                  <a:lumMod val="75000"/>
                </a:schemeClr>
              </a:solidFill>
              <a:highlight>
                <a:srgbClr val="00FFFF"/>
              </a:highlight>
              <a:latin typeface="HG創英角ﾎﾟｯﾌﾟ体" panose="040B0A09000000000000" pitchFamily="49" charset="-128"/>
              <a:ea typeface="HG創英角ﾎﾟｯﾌﾟ体" panose="040B0A09000000000000" pitchFamily="49" charset="-128"/>
            </a:endParaRPr>
          </a:p>
          <a:p>
            <a:r>
              <a:rPr kumimoji="1" lang="ja-JP" altLang="en-US" sz="1200" dirty="0">
                <a:latin typeface="HG創英角ﾎﾟｯﾌﾟ体" panose="040B0A09000000000000" pitchFamily="49" charset="-128"/>
                <a:ea typeface="HG創英角ﾎﾟｯﾌﾟ体" panose="040B0A09000000000000" pitchFamily="49" charset="-128"/>
              </a:rPr>
              <a:t>（</a:t>
            </a:r>
            <a:r>
              <a:rPr kumimoji="1" lang="en-US" altLang="ja-JP" sz="1200" dirty="0">
                <a:latin typeface="HG創英角ﾎﾟｯﾌﾟ体" panose="040B0A09000000000000" pitchFamily="49" charset="-128"/>
                <a:ea typeface="HG創英角ﾎﾟｯﾌﾟ体" panose="040B0A09000000000000" pitchFamily="49" charset="-128"/>
              </a:rPr>
              <a:t>40</a:t>
            </a:r>
            <a:r>
              <a:rPr kumimoji="1" lang="ja-JP" altLang="en-US" sz="1200" dirty="0">
                <a:latin typeface="HG創英角ﾎﾟｯﾌﾟ体" panose="040B0A09000000000000" pitchFamily="49" charset="-128"/>
                <a:ea typeface="HG創英角ﾎﾟｯﾌﾟ体" panose="040B0A09000000000000" pitchFamily="49" charset="-128"/>
              </a:rPr>
              <a:t>年間支払い　</a:t>
            </a:r>
            <a:r>
              <a:rPr kumimoji="1" lang="en-US" altLang="ja-JP" sz="1200" dirty="0">
                <a:latin typeface="HG創英角ﾎﾟｯﾌﾟ体" panose="040B0A09000000000000" pitchFamily="49" charset="-128"/>
                <a:ea typeface="HG創英角ﾎﾟｯﾌﾟ体" panose="040B0A09000000000000" pitchFamily="49" charset="-128"/>
              </a:rPr>
              <a:t>20</a:t>
            </a:r>
            <a:r>
              <a:rPr kumimoji="1" lang="ja-JP" altLang="en-US" sz="1200" dirty="0">
                <a:latin typeface="HG創英角ﾎﾟｯﾌﾟ体" panose="040B0A09000000000000" pitchFamily="49" charset="-128"/>
                <a:ea typeface="HG創英角ﾎﾟｯﾌﾟ体" panose="040B0A09000000000000" pitchFamily="49" charset="-128"/>
              </a:rPr>
              <a:t>年改善</a:t>
            </a:r>
            <a:r>
              <a:rPr kumimoji="1" lang="ja-JP" altLang="en-US" sz="1000" dirty="0">
                <a:latin typeface="HG創英角ﾎﾟｯﾌﾟ体" panose="040B0A09000000000000" pitchFamily="49" charset="-128"/>
                <a:ea typeface="HG創英角ﾎﾟｯﾌﾟ体" panose="040B0A09000000000000" pitchFamily="49" charset="-128"/>
              </a:rPr>
              <a:t>）</a:t>
            </a:r>
            <a:endParaRPr kumimoji="1" lang="en-US" altLang="ja-JP" sz="1000" dirty="0">
              <a:latin typeface="HG創英角ﾎﾟｯﾌﾟ体" panose="040B0A09000000000000" pitchFamily="49" charset="-128"/>
              <a:ea typeface="HG創英角ﾎﾟｯﾌﾟ体" panose="040B0A09000000000000" pitchFamily="49" charset="-128"/>
            </a:endParaRPr>
          </a:p>
          <a:p>
            <a:r>
              <a:rPr kumimoji="1" lang="ja-JP" altLang="en-US" sz="1200" dirty="0">
                <a:latin typeface="HG創英角ﾎﾟｯﾌﾟ体" panose="040B0A09000000000000" pitchFamily="49" charset="-128"/>
                <a:ea typeface="HG創英角ﾎﾟｯﾌﾟ体" panose="040B0A09000000000000" pitchFamily="49" charset="-128"/>
              </a:rPr>
              <a:t>　　　</a:t>
            </a:r>
            <a:r>
              <a:rPr kumimoji="1" lang="en-US" altLang="ja-JP" sz="1200" dirty="0">
                <a:solidFill>
                  <a:schemeClr val="accent2">
                    <a:lumMod val="75000"/>
                  </a:schemeClr>
                </a:solidFill>
                <a:latin typeface="HG創英角ﾎﾟｯﾌﾟ体" panose="040B0A09000000000000" pitchFamily="49" charset="-128"/>
                <a:ea typeface="HG創英角ﾎﾟｯﾌﾟ体" panose="040B0A09000000000000" pitchFamily="49" charset="-128"/>
              </a:rPr>
              <a:t>208</a:t>
            </a:r>
            <a:r>
              <a:rPr kumimoji="1" lang="ja-JP" altLang="en-US" sz="1200" dirty="0">
                <a:solidFill>
                  <a:schemeClr val="accent2">
                    <a:lumMod val="75000"/>
                  </a:schemeClr>
                </a:solidFill>
                <a:latin typeface="HG創英角ﾎﾟｯﾌﾟ体" panose="040B0A09000000000000" pitchFamily="49" charset="-128"/>
                <a:ea typeface="HG創英角ﾎﾟｯﾌﾟ体" panose="040B0A09000000000000" pitchFamily="49" charset="-128"/>
              </a:rPr>
              <a:t>万人　</a:t>
            </a:r>
            <a:r>
              <a:rPr kumimoji="1" lang="ja-JP" altLang="en-US" sz="1200" dirty="0">
                <a:solidFill>
                  <a:schemeClr val="accent2">
                    <a:lumMod val="75000"/>
                  </a:schemeClr>
                </a:solidFill>
              </a:rPr>
              <a:t>　　</a:t>
            </a:r>
            <a:r>
              <a:rPr kumimoji="1" lang="ja-JP" altLang="en-US" sz="1200" dirty="0">
                <a:solidFill>
                  <a:srgbClr val="00B0F0"/>
                </a:solidFill>
                <a:latin typeface="HG創英角ﾎﾟｯﾌﾟ体" panose="040B0A09000000000000" pitchFamily="49" charset="-128"/>
                <a:ea typeface="HG創英角ﾎﾟｯﾌﾟ体" panose="040B0A09000000000000" pitchFamily="49" charset="-128"/>
              </a:rPr>
              <a:t>▲</a:t>
            </a:r>
            <a:r>
              <a:rPr kumimoji="1" lang="en-US" altLang="ja-JP" sz="1200" dirty="0">
                <a:solidFill>
                  <a:srgbClr val="00B0F0"/>
                </a:solidFill>
                <a:latin typeface="HG創英角ﾎﾟｯﾌﾟ体" panose="040B0A09000000000000" pitchFamily="49" charset="-128"/>
                <a:ea typeface="HG創英角ﾎﾟｯﾌﾟ体" panose="040B0A09000000000000" pitchFamily="49" charset="-128"/>
              </a:rPr>
              <a:t>259</a:t>
            </a:r>
            <a:r>
              <a:rPr kumimoji="1" lang="ja-JP" altLang="en-US" sz="1200" dirty="0">
                <a:solidFill>
                  <a:srgbClr val="00B0F0"/>
                </a:solidFill>
                <a:latin typeface="HG創英角ﾎﾟｯﾌﾟ体" panose="040B0A09000000000000" pitchFamily="49" charset="-128"/>
                <a:ea typeface="HG創英角ﾎﾟｯﾌﾟ体" panose="040B0A09000000000000" pitchFamily="49" charset="-128"/>
              </a:rPr>
              <a:t>円</a:t>
            </a:r>
            <a:endParaRPr kumimoji="1" lang="en-US" altLang="ja-JP" sz="1200" dirty="0">
              <a:solidFill>
                <a:srgbClr val="00B0F0"/>
              </a:solidFill>
              <a:latin typeface="HG創英角ﾎﾟｯﾌﾟ体" panose="040B0A09000000000000" pitchFamily="49" charset="-128"/>
              <a:ea typeface="HG創英角ﾎﾟｯﾌﾟ体" panose="040B0A09000000000000" pitchFamily="49" charset="-128"/>
            </a:endParaRPr>
          </a:p>
          <a:p>
            <a:r>
              <a:rPr kumimoji="1" lang="ja-JP" altLang="en-US" sz="1200" dirty="0">
                <a:solidFill>
                  <a:schemeClr val="accent2">
                    <a:lumMod val="75000"/>
                  </a:schemeClr>
                </a:solidFill>
              </a:rPr>
              <a:t>　</a:t>
            </a:r>
          </a:p>
        </p:txBody>
      </p:sp>
      <p:cxnSp>
        <p:nvCxnSpPr>
          <p:cNvPr id="18" name="直線矢印コネクタ 17">
            <a:extLst>
              <a:ext uri="{FF2B5EF4-FFF2-40B4-BE49-F238E27FC236}">
                <a16:creationId xmlns:a16="http://schemas.microsoft.com/office/drawing/2014/main" id="{312AC08A-03F9-4A96-B388-25E3A0093137}"/>
              </a:ext>
            </a:extLst>
          </p:cNvPr>
          <p:cNvCxnSpPr>
            <a:cxnSpLocks/>
          </p:cNvCxnSpPr>
          <p:nvPr/>
        </p:nvCxnSpPr>
        <p:spPr>
          <a:xfrm>
            <a:off x="3353104" y="1665457"/>
            <a:ext cx="125295" cy="118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27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1000" fill="hold"/>
                                        <p:tgtEl>
                                          <p:spTgt spid="3"/>
                                        </p:tgtEl>
                                        <p:attrNameLst>
                                          <p:attrName>ppt_w</p:attrName>
                                        </p:attrNameLst>
                                      </p:cBhvr>
                                      <p:tavLst>
                                        <p:tav tm="0">
                                          <p:val>
                                            <p:strVal val="#ppt_w*0.70"/>
                                          </p:val>
                                        </p:tav>
                                        <p:tav tm="100000">
                                          <p:val>
                                            <p:strVal val="#ppt_w"/>
                                          </p:val>
                                        </p:tav>
                                      </p:tavLst>
                                    </p:anim>
                                    <p:anim calcmode="lin" valueType="num">
                                      <p:cBhvr>
                                        <p:cTn id="25" dur="1000" fill="hold"/>
                                        <p:tgtEl>
                                          <p:spTgt spid="3"/>
                                        </p:tgtEl>
                                        <p:attrNameLst>
                                          <p:attrName>ppt_h</p:attrName>
                                        </p:attrNameLst>
                                      </p:cBhvr>
                                      <p:tavLst>
                                        <p:tav tm="0">
                                          <p:val>
                                            <p:strVal val="#ppt_h"/>
                                          </p:val>
                                        </p:tav>
                                        <p:tav tm="100000">
                                          <p:val>
                                            <p:strVal val="#ppt_h"/>
                                          </p:val>
                                        </p:tav>
                                      </p:tavLst>
                                    </p:anim>
                                    <p:animEffect transition="in" filter="fade">
                                      <p:cBhvr>
                                        <p:cTn id="26" dur="1000"/>
                                        <p:tgtEl>
                                          <p:spTgt spid="3"/>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strVal val="#ppt_w*0.7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Effect transition="in" filter="fade">
                                      <p:cBhvr>
                                        <p:cTn id="31" dur="1000"/>
                                        <p:tgtEl>
                                          <p:spTgt spid="9"/>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strVal val="#ppt_w*0.70"/>
                                          </p:val>
                                        </p:tav>
                                        <p:tav tm="100000">
                                          <p:val>
                                            <p:strVal val="#ppt_w"/>
                                          </p:val>
                                        </p:tav>
                                      </p:tavLst>
                                    </p:anim>
                                    <p:anim calcmode="lin" valueType="num">
                                      <p:cBhvr>
                                        <p:cTn id="35" dur="1000" fill="hold"/>
                                        <p:tgtEl>
                                          <p:spTgt spid="16"/>
                                        </p:tgtEl>
                                        <p:attrNameLst>
                                          <p:attrName>ppt_h</p:attrName>
                                        </p:attrNameLst>
                                      </p:cBhvr>
                                      <p:tavLst>
                                        <p:tav tm="0">
                                          <p:val>
                                            <p:strVal val="#ppt_h"/>
                                          </p:val>
                                        </p:tav>
                                        <p:tav tm="100000">
                                          <p:val>
                                            <p:strVal val="#ppt_h"/>
                                          </p:val>
                                        </p:tav>
                                      </p:tavLst>
                                    </p:anim>
                                    <p:animEffect transition="in" filter="fade">
                                      <p:cBhvr>
                                        <p:cTn id="36" dur="1000"/>
                                        <p:tgtEl>
                                          <p:spTgt spid="16"/>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1000" fill="hold"/>
                                        <p:tgtEl>
                                          <p:spTgt spid="23"/>
                                        </p:tgtEl>
                                        <p:attrNameLst>
                                          <p:attrName>ppt_w</p:attrName>
                                        </p:attrNameLst>
                                      </p:cBhvr>
                                      <p:tavLst>
                                        <p:tav tm="0">
                                          <p:val>
                                            <p:strVal val="#ppt_w*0.70"/>
                                          </p:val>
                                        </p:tav>
                                        <p:tav tm="100000">
                                          <p:val>
                                            <p:strVal val="#ppt_w"/>
                                          </p:val>
                                        </p:tav>
                                      </p:tavLst>
                                    </p:anim>
                                    <p:anim calcmode="lin" valueType="num">
                                      <p:cBhvr>
                                        <p:cTn id="40" dur="1000" fill="hold"/>
                                        <p:tgtEl>
                                          <p:spTgt spid="23"/>
                                        </p:tgtEl>
                                        <p:attrNameLst>
                                          <p:attrName>ppt_h</p:attrName>
                                        </p:attrNameLst>
                                      </p:cBhvr>
                                      <p:tavLst>
                                        <p:tav tm="0">
                                          <p:val>
                                            <p:strVal val="#ppt_h"/>
                                          </p:val>
                                        </p:tav>
                                        <p:tav tm="100000">
                                          <p:val>
                                            <p:strVal val="#ppt_h"/>
                                          </p:val>
                                        </p:tav>
                                      </p:tavLst>
                                    </p:anim>
                                    <p:animEffect transition="in" filter="fade">
                                      <p:cBhvr>
                                        <p:cTn id="41" dur="1000"/>
                                        <p:tgtEl>
                                          <p:spTgt spid="23"/>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1000" fill="hold"/>
                                        <p:tgtEl>
                                          <p:spTgt spid="25"/>
                                        </p:tgtEl>
                                        <p:attrNameLst>
                                          <p:attrName>ppt_w</p:attrName>
                                        </p:attrNameLst>
                                      </p:cBhvr>
                                      <p:tavLst>
                                        <p:tav tm="0">
                                          <p:val>
                                            <p:strVal val="#ppt_w*0.70"/>
                                          </p:val>
                                        </p:tav>
                                        <p:tav tm="100000">
                                          <p:val>
                                            <p:strVal val="#ppt_w"/>
                                          </p:val>
                                        </p:tav>
                                      </p:tavLst>
                                    </p:anim>
                                    <p:anim calcmode="lin" valueType="num">
                                      <p:cBhvr>
                                        <p:cTn id="45" dur="1000" fill="hold"/>
                                        <p:tgtEl>
                                          <p:spTgt spid="25"/>
                                        </p:tgtEl>
                                        <p:attrNameLst>
                                          <p:attrName>ppt_h</p:attrName>
                                        </p:attrNameLst>
                                      </p:cBhvr>
                                      <p:tavLst>
                                        <p:tav tm="0">
                                          <p:val>
                                            <p:strVal val="#ppt_h"/>
                                          </p:val>
                                        </p:tav>
                                        <p:tav tm="100000">
                                          <p:val>
                                            <p:strVal val="#ppt_h"/>
                                          </p:val>
                                        </p:tav>
                                      </p:tavLst>
                                    </p:anim>
                                    <p:animEffect transition="in" filter="fade">
                                      <p:cBhvr>
                                        <p:cTn id="4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3" grpId="0"/>
      <p:bldP spid="9" grpId="0"/>
      <p:bldP spid="16"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0893814-D86C-44EA-AA0E-BFC0A9680868}"/>
              </a:ext>
            </a:extLst>
          </p:cNvPr>
          <p:cNvSpPr txBox="1"/>
          <p:nvPr/>
        </p:nvSpPr>
        <p:spPr>
          <a:xfrm>
            <a:off x="485800" y="405780"/>
            <a:ext cx="3600400" cy="2031325"/>
          </a:xfrm>
          <a:prstGeom prst="rect">
            <a:avLst/>
          </a:prstGeom>
          <a:noFill/>
        </p:spPr>
        <p:txBody>
          <a:bodyPr wrap="square" rtlCol="0">
            <a:spAutoFit/>
          </a:bodyPr>
          <a:lstStyle/>
          <a:p>
            <a:r>
              <a:rPr kumimoji="1" lang="ja-JP" altLang="en-US" dirty="0">
                <a:latin typeface="HGP創英角ﾎﾟｯﾌﾟ体" panose="040B0A00000000000000" pitchFamily="50" charset="-128"/>
                <a:ea typeface="HGP創英角ﾎﾟｯﾌﾟ体" panose="040B0A00000000000000" pitchFamily="50" charset="-128"/>
              </a:rPr>
              <a:t>組織部長の皆さん</a:t>
            </a:r>
            <a:endParaRPr kumimoji="1" lang="en-US" altLang="ja-JP" dirty="0">
              <a:latin typeface="HGP創英角ﾎﾟｯﾌﾟ体" panose="040B0A00000000000000" pitchFamily="50" charset="-128"/>
              <a:ea typeface="HGP創英角ﾎﾟｯﾌﾟ体" panose="040B0A00000000000000" pitchFamily="50" charset="-128"/>
            </a:endParaRPr>
          </a:p>
          <a:p>
            <a:endParaRPr kumimoji="1" lang="en-US" altLang="ja-JP" dirty="0">
              <a:latin typeface="HGP創英角ﾎﾟｯﾌﾟ体" panose="040B0A00000000000000" pitchFamily="50" charset="-128"/>
              <a:ea typeface="HGP創英角ﾎﾟｯﾌﾟ体" panose="040B0A00000000000000" pitchFamily="50" charset="-128"/>
            </a:endParaRPr>
          </a:p>
          <a:p>
            <a:r>
              <a:rPr kumimoji="1" lang="ja-JP" altLang="en-US" dirty="0">
                <a:latin typeface="HGP創英角ﾎﾟｯﾌﾟ体" panose="040B0A00000000000000" pitchFamily="50" charset="-128"/>
                <a:ea typeface="HGP創英角ﾎﾟｯﾌﾟ体" panose="040B0A00000000000000" pitchFamily="50" charset="-128"/>
              </a:rPr>
              <a:t>　ご出席ありがとうございます。</a:t>
            </a:r>
            <a:endParaRPr kumimoji="1" lang="en-US" altLang="ja-JP" dirty="0">
              <a:latin typeface="HGP創英角ﾎﾟｯﾌﾟ体" panose="040B0A00000000000000" pitchFamily="50" charset="-128"/>
              <a:ea typeface="HGP創英角ﾎﾟｯﾌﾟ体" panose="040B0A00000000000000" pitchFamily="50" charset="-128"/>
            </a:endParaRPr>
          </a:p>
          <a:p>
            <a:endParaRPr kumimoji="1" lang="en-US" altLang="ja-JP" dirty="0">
              <a:latin typeface="HGP創英角ﾎﾟｯﾌﾟ体" panose="040B0A00000000000000" pitchFamily="50" charset="-128"/>
              <a:ea typeface="HGP創英角ﾎﾟｯﾌﾟ体" panose="040B0A00000000000000" pitchFamily="50" charset="-128"/>
            </a:endParaRPr>
          </a:p>
          <a:p>
            <a:r>
              <a:rPr kumimoji="1" lang="ja-JP" altLang="en-US" dirty="0">
                <a:latin typeface="HGP創英角ﾎﾟｯﾌﾟ体" panose="040B0A00000000000000" pitchFamily="50" charset="-128"/>
                <a:ea typeface="HGP創英角ﾎﾟｯﾌﾟ体" panose="040B0A00000000000000" pitchFamily="50" charset="-128"/>
              </a:rPr>
              <a:t>　　ご意見を述べてください。</a:t>
            </a:r>
            <a:endParaRPr kumimoji="1" lang="en-US" altLang="ja-JP" dirty="0">
              <a:latin typeface="HGP創英角ﾎﾟｯﾌﾟ体" panose="040B0A00000000000000" pitchFamily="50" charset="-128"/>
              <a:ea typeface="HGP創英角ﾎﾟｯﾌﾟ体" panose="040B0A00000000000000" pitchFamily="50" charset="-128"/>
            </a:endParaRPr>
          </a:p>
          <a:p>
            <a:endParaRPr kumimoji="1" lang="en-US" altLang="ja-JP" dirty="0">
              <a:latin typeface="HGP創英角ﾎﾟｯﾌﾟ体" panose="040B0A00000000000000" pitchFamily="50" charset="-128"/>
              <a:ea typeface="HGP創英角ﾎﾟｯﾌﾟ体" panose="040B0A00000000000000" pitchFamily="50" charset="-128"/>
            </a:endParaRPr>
          </a:p>
          <a:p>
            <a:r>
              <a:rPr kumimoji="1" lang="ja-JP" altLang="en-US" dirty="0">
                <a:latin typeface="HGP創英角ﾎﾟｯﾌﾟ体" panose="040B0A00000000000000" pitchFamily="50" charset="-128"/>
                <a:ea typeface="HGP創英角ﾎﾟｯﾌﾟ体" panose="040B0A00000000000000" pitchFamily="50" charset="-128"/>
              </a:rPr>
              <a:t>　　組織部長は支部の要です。</a:t>
            </a:r>
          </a:p>
        </p:txBody>
      </p:sp>
    </p:spTree>
    <p:extLst>
      <p:ext uri="{BB962C8B-B14F-4D97-AF65-F5344CB8AC3E}">
        <p14:creationId xmlns:p14="http://schemas.microsoft.com/office/powerpoint/2010/main" val="1272460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38606" y="523322"/>
            <a:ext cx="3763618" cy="2332177"/>
          </a:xfrm>
          <a:prstGeom prst="rect">
            <a:avLst/>
          </a:prstGeom>
        </p:spPr>
        <p:txBody>
          <a:bodyPr wrap="square">
            <a:spAutoFit/>
          </a:bodyPr>
          <a:lstStyle/>
          <a:p>
            <a:r>
              <a:rPr lang="ja-JP" altLang="ja-JP" sz="1213" b="1" dirty="0">
                <a:latin typeface="HGS創英角ﾎﾟｯﾌﾟ体" panose="040B0A00000000000000" pitchFamily="50" charset="-128"/>
                <a:ea typeface="HGS創英角ﾎﾟｯﾌﾟ体" panose="040B0A00000000000000" pitchFamily="50" charset="-128"/>
              </a:rPr>
              <a:t>就労人口　</a:t>
            </a:r>
            <a:r>
              <a:rPr lang="ja-JP" altLang="en-US" sz="1040" b="1" dirty="0">
                <a:solidFill>
                  <a:schemeClr val="accent6">
                    <a:lumMod val="75000"/>
                  </a:schemeClr>
                </a:solidFill>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約</a:t>
            </a:r>
            <a:r>
              <a:rPr lang="ja-JP" altLang="en-US" sz="1213" b="1" dirty="0">
                <a:latin typeface="HGS創英角ﾎﾟｯﾌﾟ体" panose="040B0A00000000000000" pitchFamily="50" charset="-128"/>
                <a:ea typeface="HGS創英角ﾎﾟｯﾌﾟ体" panose="040B0A00000000000000" pitchFamily="50" charset="-128"/>
              </a:rPr>
              <a:t>６</a:t>
            </a:r>
            <a:r>
              <a:rPr lang="en-US" altLang="ja-JP" sz="1213" b="1" dirty="0">
                <a:latin typeface="HGS創英角ﾎﾟｯﾌﾟ体" panose="040B0A00000000000000" pitchFamily="50" charset="-128"/>
                <a:ea typeface="HGS創英角ﾎﾟｯﾌﾟ体" panose="040B0A00000000000000" pitchFamily="50" charset="-128"/>
              </a:rPr>
              <a:t>.</a:t>
            </a:r>
            <a:r>
              <a:rPr lang="ja-JP" altLang="en-US" sz="1213" b="1" dirty="0">
                <a:latin typeface="HGS創英角ﾎﾟｯﾌﾟ体" panose="040B0A00000000000000" pitchFamily="50" charset="-128"/>
                <a:ea typeface="HGS創英角ﾎﾟｯﾌﾟ体" panose="040B0A00000000000000" pitchFamily="50" charset="-128"/>
              </a:rPr>
              <a:t>５３０</a:t>
            </a:r>
            <a:r>
              <a:rPr lang="ja-JP" altLang="ja-JP" sz="1213" b="1" dirty="0">
                <a:latin typeface="HGS創英角ﾎﾟｯﾌﾟ体" panose="040B0A00000000000000" pitchFamily="50" charset="-128"/>
                <a:ea typeface="HGS創英角ﾎﾟｯﾌﾟ体" panose="040B0A00000000000000" pitchFamily="50" charset="-128"/>
              </a:rPr>
              <a:t>万人</a:t>
            </a:r>
            <a:r>
              <a:rPr lang="en-US" altLang="ja-JP" sz="1213" b="1" dirty="0">
                <a:latin typeface="HGS創英角ﾎﾟｯﾌﾟ体" panose="040B0A00000000000000" pitchFamily="50" charset="-128"/>
                <a:ea typeface="HGS創英角ﾎﾟｯﾌﾟ体" panose="040B0A00000000000000" pitchFamily="50" charset="-128"/>
              </a:rPr>
              <a:t>  </a:t>
            </a:r>
            <a:endParaRPr lang="ja-JP" altLang="ja-JP" sz="1040" b="1" dirty="0">
              <a:solidFill>
                <a:schemeClr val="tx2">
                  <a:lumMod val="75000"/>
                </a:schemeClr>
              </a:solidFill>
              <a:latin typeface="HGS創英角ﾎﾟｯﾌﾟ体" panose="040B0A00000000000000" pitchFamily="50" charset="-128"/>
              <a:ea typeface="HGS創英角ﾎﾟｯﾌﾟ体" panose="040B0A00000000000000" pitchFamily="50" charset="-128"/>
            </a:endParaRPr>
          </a:p>
          <a:p>
            <a:r>
              <a:rPr lang="ja-JP" altLang="ja-JP" sz="1213" b="1" dirty="0">
                <a:latin typeface="HGS創英角ﾎﾟｯﾌﾟ体" panose="040B0A00000000000000" pitchFamily="50" charset="-128"/>
                <a:ea typeface="HGS創英角ﾎﾟｯﾌﾟ体" panose="040B0A00000000000000" pitchFamily="50" charset="-128"/>
              </a:rPr>
              <a:t>厚生年金　　　　　　</a:t>
            </a:r>
            <a:r>
              <a:rPr lang="ja-JP" altLang="en-US" sz="1213" b="1" dirty="0">
                <a:latin typeface="HGS創英角ﾎﾟｯﾌﾟ体" panose="040B0A00000000000000" pitchFamily="50" charset="-128"/>
                <a:ea typeface="HGS創英角ﾎﾟｯﾌﾟ体" panose="040B0A00000000000000" pitchFamily="50" charset="-128"/>
              </a:rPr>
              <a:t>　　３</a:t>
            </a:r>
            <a:r>
              <a:rPr lang="en-US" altLang="ja-JP" sz="1213" b="1" dirty="0">
                <a:latin typeface="HGS創英角ﾎﾟｯﾌﾟ体" panose="040B0A00000000000000" pitchFamily="50" charset="-128"/>
                <a:ea typeface="HGS創英角ﾎﾟｯﾌﾟ体" panose="040B0A00000000000000" pitchFamily="50" charset="-128"/>
              </a:rPr>
              <a:t>.</a:t>
            </a:r>
            <a:r>
              <a:rPr lang="ja-JP" altLang="en-US" sz="1213" b="1" dirty="0">
                <a:latin typeface="HGS創英角ﾎﾟｯﾌﾟ体" panose="040B0A00000000000000" pitchFamily="50" charset="-128"/>
                <a:ea typeface="HGS創英角ﾎﾟｯﾌﾟ体" panose="040B0A00000000000000" pitchFamily="50" charset="-128"/>
              </a:rPr>
              <a:t>５０６</a:t>
            </a:r>
            <a:r>
              <a:rPr lang="ja-JP" altLang="ja-JP" sz="1213" b="1" dirty="0">
                <a:latin typeface="HGS創英角ﾎﾟｯﾌﾟ体" panose="040B0A00000000000000" pitchFamily="50" charset="-128"/>
                <a:ea typeface="HGS創英角ﾎﾟｯﾌﾟ体" panose="040B0A00000000000000" pitchFamily="50" charset="-128"/>
              </a:rPr>
              <a:t>万人</a:t>
            </a:r>
          </a:p>
          <a:p>
            <a:r>
              <a:rPr lang="ja-JP" altLang="ja-JP" sz="1213" b="1" dirty="0">
                <a:latin typeface="HGS創英角ﾎﾟｯﾌﾟ体" panose="040B0A00000000000000" pitchFamily="50" charset="-128"/>
                <a:ea typeface="HGS創英角ﾎﾟｯﾌﾟ体" panose="040B0A00000000000000" pitchFamily="50" charset="-128"/>
              </a:rPr>
              <a:t>国家公務員共済　　　　</a:t>
            </a:r>
            <a:r>
              <a:rPr lang="ja-JP" altLang="en-US"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１</a:t>
            </a:r>
            <a:r>
              <a:rPr lang="ja-JP" altLang="en-US" sz="1213" b="1" dirty="0">
                <a:latin typeface="HGS創英角ﾎﾟｯﾌﾟ体" panose="040B0A00000000000000" pitchFamily="50" charset="-128"/>
                <a:ea typeface="HGS創英角ﾎﾟｯﾌﾟ体" panose="040B0A00000000000000" pitchFamily="50" charset="-128"/>
              </a:rPr>
              <a:t>５</a:t>
            </a:r>
            <a:r>
              <a:rPr lang="ja-JP" altLang="ja-JP" sz="1213" b="1" dirty="0">
                <a:latin typeface="HGS創英角ﾎﾟｯﾌﾟ体" panose="040B0A00000000000000" pitchFamily="50" charset="-128"/>
                <a:ea typeface="HGS創英角ﾎﾟｯﾌﾟ体" panose="040B0A00000000000000" pitchFamily="50" charset="-128"/>
              </a:rPr>
              <a:t>９万人</a:t>
            </a:r>
          </a:p>
          <a:p>
            <a:r>
              <a:rPr lang="ja-JP" altLang="ja-JP" sz="1213" b="1" dirty="0">
                <a:latin typeface="HGS創英角ﾎﾟｯﾌﾟ体" panose="040B0A00000000000000" pitchFamily="50" charset="-128"/>
                <a:ea typeface="HGS創英角ﾎﾟｯﾌﾟ体" panose="040B0A00000000000000" pitchFamily="50" charset="-128"/>
              </a:rPr>
              <a:t>地方公務員共済</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　　</a:t>
            </a:r>
            <a:r>
              <a:rPr lang="ja-JP" altLang="en-US" sz="1213" b="1" dirty="0">
                <a:latin typeface="HGS創英角ﾎﾟｯﾌﾟ体" panose="040B0A00000000000000" pitchFamily="50" charset="-128"/>
                <a:ea typeface="HGS創英角ﾎﾟｯﾌﾟ体" panose="040B0A00000000000000" pitchFamily="50" charset="-128"/>
              </a:rPr>
              <a:t>　　２８４万人</a:t>
            </a:r>
            <a:endParaRPr lang="ja-JP" altLang="ja-JP" sz="1213" b="1" dirty="0">
              <a:latin typeface="HGS創英角ﾎﾟｯﾌﾟ体" panose="040B0A00000000000000" pitchFamily="50" charset="-128"/>
              <a:ea typeface="HGS創英角ﾎﾟｯﾌﾟ体" panose="040B0A00000000000000" pitchFamily="50" charset="-128"/>
            </a:endParaRPr>
          </a:p>
          <a:p>
            <a:r>
              <a:rPr lang="ja-JP" altLang="ja-JP" sz="1213" b="1" dirty="0">
                <a:latin typeface="HGS創英角ﾎﾟｯﾌﾟ体" panose="040B0A00000000000000" pitchFamily="50" charset="-128"/>
                <a:ea typeface="HGS創英角ﾎﾟｯﾌﾟ体" panose="040B0A00000000000000" pitchFamily="50" charset="-128"/>
              </a:rPr>
              <a:t>私学</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　　　 </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en-US" sz="1213" b="1" dirty="0">
                <a:latin typeface="HGS創英角ﾎﾟｯﾌﾟ体" panose="040B0A00000000000000" pitchFamily="50" charset="-128"/>
                <a:ea typeface="HGS創英角ﾎﾟｯﾌﾟ体" panose="040B0A00000000000000" pitchFamily="50" charset="-128"/>
              </a:rPr>
              <a:t>４３万人</a:t>
            </a:r>
            <a:endParaRPr lang="ja-JP" altLang="ja-JP" sz="1213" b="1" dirty="0">
              <a:latin typeface="HGS創英角ﾎﾟｯﾌﾟ体" panose="040B0A00000000000000" pitchFamily="50" charset="-128"/>
              <a:ea typeface="HGS創英角ﾎﾟｯﾌﾟ体" panose="040B0A00000000000000" pitchFamily="50" charset="-128"/>
            </a:endParaRPr>
          </a:p>
          <a:p>
            <a:r>
              <a:rPr lang="ja-JP" altLang="ja-JP" sz="1213" b="1" dirty="0">
                <a:latin typeface="HGS創英角ﾎﾟｯﾌﾟ体" panose="040B0A00000000000000" pitchFamily="50" charset="-128"/>
                <a:ea typeface="HGS創英角ﾎﾟｯﾌﾟ体" panose="040B0A00000000000000" pitchFamily="50" charset="-128"/>
              </a:rPr>
              <a:t>国民年金　</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　</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en-US" sz="1213" b="1" dirty="0">
                <a:latin typeface="HGS創英角ﾎﾟｯﾌﾟ体" panose="040B0A00000000000000" pitchFamily="50" charset="-128"/>
                <a:ea typeface="HGS創英角ﾎﾟｯﾌﾟ体" panose="040B0A00000000000000" pitchFamily="50" charset="-128"/>
              </a:rPr>
              <a:t>３</a:t>
            </a:r>
            <a:r>
              <a:rPr lang="en-US" altLang="ja-JP" sz="1213" b="1" dirty="0">
                <a:latin typeface="HGS創英角ﾎﾟｯﾌﾟ体" panose="040B0A00000000000000" pitchFamily="50" charset="-128"/>
                <a:ea typeface="HGS創英角ﾎﾟｯﾌﾟ体" panose="040B0A00000000000000" pitchFamily="50" charset="-128"/>
              </a:rPr>
              <a:t>.</a:t>
            </a:r>
            <a:r>
              <a:rPr lang="ja-JP" altLang="en-US" sz="1213" b="1" dirty="0">
                <a:latin typeface="HGS創英角ﾎﾟｯﾌﾟ体" panose="040B0A00000000000000" pitchFamily="50" charset="-128"/>
                <a:ea typeface="HGS創英角ﾎﾟｯﾌﾟ体" panose="040B0A00000000000000" pitchFamily="50" charset="-128"/>
              </a:rPr>
              <a:t>４８４</a:t>
            </a:r>
            <a:r>
              <a:rPr lang="ja-JP" altLang="ja-JP" sz="1213" b="1" dirty="0">
                <a:latin typeface="HGS創英角ﾎﾟｯﾌﾟ体" panose="040B0A00000000000000" pitchFamily="50" charset="-128"/>
                <a:ea typeface="HGS創英角ﾎﾟｯﾌﾟ体" panose="040B0A00000000000000" pitchFamily="50" charset="-128"/>
              </a:rPr>
              <a:t>万人　</a:t>
            </a:r>
          </a:p>
          <a:p>
            <a:r>
              <a:rPr lang="ja-JP" altLang="en-US" sz="1213" b="1" dirty="0">
                <a:latin typeface="HGS創英角ﾎﾟｯﾌﾟ体" panose="040B0A00000000000000" pitchFamily="50" charset="-128"/>
                <a:ea typeface="HGS創英角ﾎﾟｯﾌﾟ体" panose="040B0A00000000000000" pitchFamily="50" charset="-128"/>
              </a:rPr>
              <a:t>第３号被保険者　　　　　　　６８７万人</a:t>
            </a:r>
            <a:endParaRPr lang="ja-JP" altLang="ja-JP" sz="1213" b="1" dirty="0">
              <a:latin typeface="HGS創英角ﾎﾟｯﾌﾟ体" panose="040B0A00000000000000" pitchFamily="50" charset="-128"/>
              <a:ea typeface="HGS創英角ﾎﾟｯﾌﾟ体" panose="040B0A00000000000000" pitchFamily="50" charset="-128"/>
            </a:endParaRPr>
          </a:p>
          <a:p>
            <a:r>
              <a:rPr lang="ja-JP" altLang="ja-JP" sz="1213" b="1" dirty="0">
                <a:latin typeface="HGS創英角ﾎﾟｯﾌﾟ体" panose="040B0A00000000000000" pitchFamily="50" charset="-128"/>
                <a:ea typeface="HGS創英角ﾎﾟｯﾌﾟ体" panose="040B0A00000000000000" pitchFamily="50" charset="-128"/>
              </a:rPr>
              <a:t>受給者総計　　</a:t>
            </a:r>
            <a:r>
              <a:rPr lang="ja-JP" altLang="en-US" sz="1213" b="1" dirty="0">
                <a:latin typeface="HGS創英角ﾎﾟｯﾌﾟ体" panose="040B0A00000000000000" pitchFamily="50" charset="-128"/>
                <a:ea typeface="HGS創英角ﾎﾟｯﾌﾟ体" panose="040B0A00000000000000" pitchFamily="50" charset="-128"/>
              </a:rPr>
              <a:t>　　　　　　７</a:t>
            </a:r>
            <a:r>
              <a:rPr lang="en-US" altLang="ja-JP" sz="1213" b="1" dirty="0">
                <a:latin typeface="HGS創英角ﾎﾟｯﾌﾟ体" panose="040B0A00000000000000" pitchFamily="50" charset="-128"/>
                <a:ea typeface="HGS創英角ﾎﾟｯﾌﾟ体" panose="040B0A00000000000000" pitchFamily="50" charset="-128"/>
              </a:rPr>
              <a:t>.</a:t>
            </a:r>
            <a:r>
              <a:rPr lang="ja-JP" altLang="en-US" sz="1213" b="1" dirty="0">
                <a:latin typeface="HGS創英角ﾎﾟｯﾌﾟ体" panose="040B0A00000000000000" pitchFamily="50" charset="-128"/>
                <a:ea typeface="HGS創英角ﾎﾟｯﾌﾟ体" panose="040B0A00000000000000" pitchFamily="50" charset="-128"/>
              </a:rPr>
              <a:t>４６５</a:t>
            </a:r>
            <a:r>
              <a:rPr lang="ja-JP" altLang="ja-JP" sz="1213" b="1" dirty="0">
                <a:latin typeface="HGS創英角ﾎﾟｯﾌﾟ体" panose="040B0A00000000000000" pitchFamily="50" charset="-128"/>
                <a:ea typeface="HGS創英角ﾎﾟｯﾌﾟ体" panose="040B0A00000000000000" pitchFamily="50" charset="-128"/>
              </a:rPr>
              <a:t>万人</a:t>
            </a:r>
          </a:p>
          <a:p>
            <a:r>
              <a:rPr lang="en-US" altLang="ja-JP"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人口　</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en-US"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１億２６</a:t>
            </a:r>
            <a:r>
              <a:rPr lang="ja-JP" altLang="en-US" sz="1213" b="1" dirty="0">
                <a:latin typeface="HGS創英角ﾎﾟｯﾌﾟ体" panose="040B0A00000000000000" pitchFamily="50" charset="-128"/>
                <a:ea typeface="HGS創英角ﾎﾟｯﾌﾟ体" panose="040B0A00000000000000" pitchFamily="50" charset="-128"/>
              </a:rPr>
              <a:t>４４</a:t>
            </a:r>
            <a:r>
              <a:rPr lang="ja-JP" altLang="ja-JP" sz="1213" b="1" dirty="0">
                <a:latin typeface="HGS創英角ﾎﾟｯﾌﾟ体" panose="040B0A00000000000000" pitchFamily="50" charset="-128"/>
                <a:ea typeface="HGS創英角ﾎﾟｯﾌﾟ体" panose="040B0A00000000000000" pitchFamily="50" charset="-128"/>
              </a:rPr>
              <a:t>万人</a:t>
            </a:r>
          </a:p>
          <a:p>
            <a:r>
              <a:rPr lang="en-US" altLang="ja-JP"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高齢者</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６５</a:t>
            </a:r>
            <a:r>
              <a:rPr lang="ja-JP" altLang="en-US" sz="1213" b="1" dirty="0">
                <a:latin typeface="HGS創英角ﾎﾟｯﾌﾟ体" panose="040B0A00000000000000" pitchFamily="50" charset="-128"/>
                <a:ea typeface="HGS創英角ﾎﾟｯﾌﾟ体" panose="040B0A00000000000000" pitchFamily="50" charset="-128"/>
              </a:rPr>
              <a:t>才</a:t>
            </a:r>
            <a:r>
              <a:rPr lang="ja-JP" altLang="ja-JP" sz="1213" b="1" dirty="0">
                <a:latin typeface="HGS創英角ﾎﾟｯﾌﾟ体" panose="040B0A00000000000000" pitchFamily="50" charset="-128"/>
                <a:ea typeface="HGS創英角ﾎﾟｯﾌﾟ体" panose="040B0A00000000000000" pitchFamily="50" charset="-128"/>
              </a:rPr>
              <a:t>以上</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３</a:t>
            </a:r>
            <a:r>
              <a:rPr lang="en-US" altLang="ja-JP" sz="1213" b="1" dirty="0">
                <a:latin typeface="HGS創英角ﾎﾟｯﾌﾟ体" panose="040B0A00000000000000" pitchFamily="50" charset="-128"/>
                <a:ea typeface="HGS創英角ﾎﾟｯﾌﾟ体" panose="040B0A00000000000000" pitchFamily="50" charset="-128"/>
              </a:rPr>
              <a:t>.</a:t>
            </a:r>
            <a:r>
              <a:rPr lang="ja-JP" altLang="ja-JP" sz="1213" b="1" dirty="0">
                <a:latin typeface="HGS創英角ﾎﾟｯﾌﾟ体" panose="040B0A00000000000000" pitchFamily="50" charset="-128"/>
                <a:ea typeface="HGS創英角ﾎﾟｯﾌﾟ体" panose="040B0A00000000000000" pitchFamily="50" charset="-128"/>
              </a:rPr>
              <a:t>５５７</a:t>
            </a:r>
            <a:r>
              <a:rPr lang="ja-JP" altLang="en-US" sz="1213" b="1" dirty="0">
                <a:latin typeface="HGS創英角ﾎﾟｯﾌﾟ体" panose="040B0A00000000000000" pitchFamily="50" charset="-128"/>
                <a:ea typeface="HGS創英角ﾎﾟｯﾌﾟ体" panose="040B0A00000000000000" pitchFamily="50" charset="-128"/>
              </a:rPr>
              <a:t>万</a:t>
            </a:r>
            <a:r>
              <a:rPr lang="ja-JP" altLang="ja-JP" sz="1213" b="1" dirty="0">
                <a:latin typeface="HGS創英角ﾎﾟｯﾌﾟ体" panose="040B0A00000000000000" pitchFamily="50" charset="-128"/>
                <a:ea typeface="HGS創英角ﾎﾟｯﾌﾟ体" panose="040B0A00000000000000" pitchFamily="50" charset="-128"/>
              </a:rPr>
              <a:t>人</a:t>
            </a:r>
          </a:p>
          <a:p>
            <a:r>
              <a:rPr lang="ja-JP" altLang="ja-JP" sz="1213" b="1" dirty="0">
                <a:latin typeface="HGS創英角ﾎﾟｯﾌﾟ体" panose="040B0A00000000000000" pitchFamily="50" charset="-128"/>
                <a:ea typeface="HGS創英角ﾎﾟｯﾌﾟ体" panose="040B0A00000000000000" pitchFamily="50" charset="-128"/>
              </a:rPr>
              <a:t>　　</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超高齢社会</a:t>
            </a:r>
            <a:r>
              <a:rPr lang="en-US" altLang="ja-JP" sz="1213" b="1" dirty="0">
                <a:latin typeface="HGS創英角ﾎﾟｯﾌﾟ体" panose="040B0A00000000000000" pitchFamily="50" charset="-128"/>
                <a:ea typeface="HGS創英角ﾎﾟｯﾌﾟ体" panose="040B0A00000000000000" pitchFamily="50" charset="-128"/>
              </a:rPr>
              <a:t>  </a:t>
            </a:r>
            <a:r>
              <a:rPr lang="ja-JP" altLang="ja-JP" sz="1213" b="1" dirty="0">
                <a:latin typeface="HGS創英角ﾎﾟｯﾌﾟ体" panose="040B0A00000000000000" pitchFamily="50" charset="-128"/>
                <a:ea typeface="HGS創英角ﾎﾟｯﾌﾟ体" panose="040B0A00000000000000" pitchFamily="50" charset="-128"/>
              </a:rPr>
              <a:t> ６５</a:t>
            </a:r>
            <a:r>
              <a:rPr lang="ja-JP" altLang="en-US" sz="1213" b="1" dirty="0">
                <a:latin typeface="HGS創英角ﾎﾟｯﾌﾟ体" panose="040B0A00000000000000" pitchFamily="50" charset="-128"/>
                <a:ea typeface="HGS創英角ﾎﾟｯﾌﾟ体" panose="040B0A00000000000000" pitchFamily="50" charset="-128"/>
              </a:rPr>
              <a:t>才</a:t>
            </a:r>
            <a:r>
              <a:rPr lang="ja-JP" altLang="ja-JP" sz="1213" b="1" dirty="0">
                <a:latin typeface="HGS創英角ﾎﾟｯﾌﾟ体" panose="040B0A00000000000000" pitchFamily="50" charset="-128"/>
                <a:ea typeface="HGS創英角ﾎﾟｯﾌﾟ体" panose="040B0A00000000000000" pitchFamily="50" charset="-128"/>
              </a:rPr>
              <a:t>以上 ２８</a:t>
            </a:r>
            <a:r>
              <a:rPr lang="en-US" altLang="ja-JP" sz="1213" b="1" dirty="0">
                <a:latin typeface="HGS創英角ﾎﾟｯﾌﾟ体" panose="040B0A00000000000000" pitchFamily="50" charset="-128"/>
                <a:ea typeface="HGS創英角ﾎﾟｯﾌﾟ体" panose="040B0A00000000000000" pitchFamily="50" charset="-128"/>
              </a:rPr>
              <a:t>%</a:t>
            </a:r>
            <a:r>
              <a:rPr lang="ja-JP" altLang="ja-JP" sz="1213" b="1" dirty="0">
                <a:latin typeface="HGS創英角ﾎﾟｯﾌﾟ体" panose="040B0A00000000000000" pitchFamily="50" charset="-128"/>
                <a:ea typeface="HGS創英角ﾎﾟｯﾌﾟ体" panose="040B0A00000000000000" pitchFamily="50" charset="-128"/>
              </a:rPr>
              <a:t>（世界初）</a:t>
            </a:r>
          </a:p>
          <a:p>
            <a:r>
              <a:rPr lang="en-US" altLang="ja-JP" sz="1213" b="1" dirty="0">
                <a:latin typeface="+mj-ea"/>
                <a:ea typeface="+mj-ea"/>
              </a:rPr>
              <a:t> </a:t>
            </a:r>
            <a:endParaRPr lang="ja-JP" altLang="ja-JP" sz="1213" dirty="0">
              <a:latin typeface="+mj-ea"/>
              <a:ea typeface="+mj-ea"/>
            </a:endParaRPr>
          </a:p>
        </p:txBody>
      </p:sp>
      <p:sp>
        <p:nvSpPr>
          <p:cNvPr id="3" name="テキスト ボックス 2"/>
          <p:cNvSpPr txBox="1"/>
          <p:nvPr/>
        </p:nvSpPr>
        <p:spPr>
          <a:xfrm>
            <a:off x="1065219" y="171721"/>
            <a:ext cx="2527481" cy="359009"/>
          </a:xfrm>
          <a:prstGeom prst="rect">
            <a:avLst/>
          </a:prstGeom>
          <a:noFill/>
        </p:spPr>
        <p:txBody>
          <a:bodyPr wrap="square" rtlCol="0">
            <a:spAutoFit/>
          </a:bodyPr>
          <a:lstStyle/>
          <a:p>
            <a:r>
              <a:rPr lang="ja-JP" altLang="en-US" sz="1733" dirty="0">
                <a:latin typeface="HGP創英角ﾎﾟｯﾌﾟ体" panose="040B0A00000000000000" pitchFamily="50" charset="-128"/>
                <a:ea typeface="HGP創英角ﾎﾟｯﾌﾟ体" panose="040B0A00000000000000" pitchFamily="50" charset="-128"/>
              </a:rPr>
              <a:t>　年金の受給者</a:t>
            </a:r>
          </a:p>
        </p:txBody>
      </p:sp>
      <p:sp>
        <p:nvSpPr>
          <p:cNvPr id="5" name="テキスト ボックス 4">
            <a:extLst>
              <a:ext uri="{FF2B5EF4-FFF2-40B4-BE49-F238E27FC236}">
                <a16:creationId xmlns:a16="http://schemas.microsoft.com/office/drawing/2014/main" id="{5434715B-5D31-4EF6-A092-3F69B9F4453E}"/>
              </a:ext>
            </a:extLst>
          </p:cNvPr>
          <p:cNvSpPr txBox="1"/>
          <p:nvPr/>
        </p:nvSpPr>
        <p:spPr>
          <a:xfrm>
            <a:off x="3506781" y="530730"/>
            <a:ext cx="880898" cy="33855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kumimoji="1" lang="en-US" altLang="ja-JP" sz="800" dirty="0">
                <a:latin typeface="HGS創英角ﾎﾟｯﾌﾟ体" panose="040B0A00000000000000" pitchFamily="50" charset="-128"/>
                <a:ea typeface="HGS創英角ﾎﾟｯﾌﾟ体" panose="040B0A00000000000000" pitchFamily="50" charset="-128"/>
              </a:rPr>
              <a:t>200</a:t>
            </a:r>
            <a:r>
              <a:rPr kumimoji="1" lang="ja-JP" altLang="en-US" sz="800" dirty="0">
                <a:latin typeface="HGS創英角ﾎﾟｯﾌﾟ体" panose="040B0A00000000000000" pitchFamily="50" charset="-128"/>
                <a:ea typeface="HGS創英角ﾎﾟｯﾌﾟ体" panose="040B0A00000000000000" pitchFamily="50" charset="-128"/>
              </a:rPr>
              <a:t>万円未満</a:t>
            </a:r>
            <a:endParaRPr kumimoji="1" lang="en-US" altLang="ja-JP" sz="800" dirty="0">
              <a:latin typeface="HGS創英角ﾎﾟｯﾌﾟ体" panose="040B0A00000000000000" pitchFamily="50" charset="-128"/>
              <a:ea typeface="HGS創英角ﾎﾟｯﾌﾟ体" panose="040B0A00000000000000" pitchFamily="50" charset="-128"/>
            </a:endParaRPr>
          </a:p>
          <a:p>
            <a:r>
              <a:rPr kumimoji="1" lang="en-US" altLang="ja-JP" sz="800" dirty="0">
                <a:latin typeface="HGS創英角ﾎﾟｯﾌﾟ体" panose="040B0A00000000000000" pitchFamily="50" charset="-128"/>
                <a:ea typeface="HGS創英角ﾎﾟｯﾌﾟ体" panose="040B0A00000000000000" pitchFamily="50" charset="-128"/>
              </a:rPr>
              <a:t>32% 208</a:t>
            </a:r>
            <a:r>
              <a:rPr kumimoji="1" lang="ja-JP" altLang="en-US" sz="800" dirty="0">
                <a:latin typeface="HGS創英角ﾎﾟｯﾌﾟ体" panose="040B0A00000000000000" pitchFamily="50" charset="-128"/>
                <a:ea typeface="HGS創英角ﾎﾟｯﾌﾟ体" panose="040B0A00000000000000" pitchFamily="50" charset="-128"/>
              </a:rPr>
              <a:t>万人</a:t>
            </a:r>
          </a:p>
        </p:txBody>
      </p:sp>
    </p:spTree>
    <p:extLst>
      <p:ext uri="{BB962C8B-B14F-4D97-AF65-F5344CB8AC3E}">
        <p14:creationId xmlns:p14="http://schemas.microsoft.com/office/powerpoint/2010/main" val="2853288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0735479-DDBD-43EA-BAC8-E116FF448A7A}"/>
              </a:ext>
            </a:extLst>
          </p:cNvPr>
          <p:cNvSpPr/>
          <p:nvPr/>
        </p:nvSpPr>
        <p:spPr>
          <a:xfrm>
            <a:off x="1597403" y="2587257"/>
            <a:ext cx="765138" cy="21842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368"/>
          </a:p>
        </p:txBody>
      </p:sp>
      <p:sp>
        <p:nvSpPr>
          <p:cNvPr id="2" name="正方形/長方形 1">
            <a:extLst>
              <a:ext uri="{FF2B5EF4-FFF2-40B4-BE49-F238E27FC236}">
                <a16:creationId xmlns:a16="http://schemas.microsoft.com/office/drawing/2014/main" id="{D55FF13E-EC86-45E4-A073-7E433F21C2C2}"/>
              </a:ext>
            </a:extLst>
          </p:cNvPr>
          <p:cNvSpPr/>
          <p:nvPr/>
        </p:nvSpPr>
        <p:spPr>
          <a:xfrm>
            <a:off x="1606613" y="2238066"/>
            <a:ext cx="746717" cy="2184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368"/>
          </a:p>
        </p:txBody>
      </p:sp>
      <p:sp>
        <p:nvSpPr>
          <p:cNvPr id="8" name="正方形/長方形 7"/>
          <p:cNvSpPr/>
          <p:nvPr/>
        </p:nvSpPr>
        <p:spPr>
          <a:xfrm>
            <a:off x="1570925" y="1035053"/>
            <a:ext cx="782406" cy="21842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8"/>
          </a:p>
        </p:txBody>
      </p:sp>
      <p:sp>
        <p:nvSpPr>
          <p:cNvPr id="7" name="正方形/長方形 6"/>
          <p:cNvSpPr/>
          <p:nvPr/>
        </p:nvSpPr>
        <p:spPr>
          <a:xfrm>
            <a:off x="1570925" y="1797365"/>
            <a:ext cx="751093" cy="249628"/>
          </a:xfrm>
          <a:prstGeom prst="rect">
            <a:avLst/>
          </a:prstGeom>
          <a:solidFill>
            <a:srgbClr val="FF0000"/>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368"/>
          </a:p>
        </p:txBody>
      </p:sp>
      <p:sp>
        <p:nvSpPr>
          <p:cNvPr id="6" name="正方形/長方形 5"/>
          <p:cNvSpPr/>
          <p:nvPr/>
        </p:nvSpPr>
        <p:spPr>
          <a:xfrm>
            <a:off x="1580056" y="1435385"/>
            <a:ext cx="751093" cy="2184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sz="368"/>
          </a:p>
        </p:txBody>
      </p:sp>
      <p:sp>
        <p:nvSpPr>
          <p:cNvPr id="5" name="正方形/長方形 4"/>
          <p:cNvSpPr/>
          <p:nvPr/>
        </p:nvSpPr>
        <p:spPr>
          <a:xfrm>
            <a:off x="1544118" y="632704"/>
            <a:ext cx="818423" cy="2184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368"/>
          </a:p>
        </p:txBody>
      </p:sp>
      <p:sp>
        <p:nvSpPr>
          <p:cNvPr id="4" name="テキスト ボックス 3"/>
          <p:cNvSpPr txBox="1"/>
          <p:nvPr/>
        </p:nvSpPr>
        <p:spPr>
          <a:xfrm>
            <a:off x="629816" y="229781"/>
            <a:ext cx="3672408" cy="2629631"/>
          </a:xfrm>
          <a:prstGeom prst="rect">
            <a:avLst/>
          </a:prstGeom>
          <a:noFill/>
          <a:ln>
            <a:noFill/>
          </a:ln>
        </p:spPr>
        <p:txBody>
          <a:bodyPr wrap="square" rtlCol="0">
            <a:spAutoFit/>
          </a:bodyPr>
          <a:lstStyle/>
          <a:p>
            <a:r>
              <a:rPr lang="ja-JP" altLang="en-US" sz="1560" dirty="0">
                <a:latin typeface="HGP創英角ﾎﾟｯﾌﾟ体" panose="040B0A00000000000000" pitchFamily="50" charset="-128"/>
                <a:ea typeface="HGP創英角ﾎﾟｯﾌﾟ体" panose="040B0A00000000000000" pitchFamily="50" charset="-128"/>
              </a:rPr>
              <a:t>　　　</a:t>
            </a:r>
            <a:r>
              <a:rPr lang="ja-JP" altLang="en-US" sz="1733" dirty="0">
                <a:latin typeface="HGP創英角ﾎﾟｯﾌﾟ体" panose="040B0A00000000000000" pitchFamily="50" charset="-128"/>
                <a:ea typeface="HGP創英角ﾎﾟｯﾌﾟ体" panose="040B0A00000000000000" pitchFamily="50" charset="-128"/>
              </a:rPr>
              <a:t>年金開始　繰り下げ</a:t>
            </a:r>
            <a:endParaRPr lang="en-US" altLang="ja-JP" sz="347" dirty="0">
              <a:latin typeface="HGP創英角ﾎﾟｯﾌﾟ体" panose="040B0A00000000000000" pitchFamily="50" charset="-128"/>
              <a:ea typeface="HGP創英角ﾎﾟｯﾌﾟ体" panose="040B0A00000000000000" pitchFamily="50" charset="-128"/>
            </a:endParaRPr>
          </a:p>
          <a:p>
            <a:r>
              <a:rPr lang="ja-JP" altLang="en-US" sz="347" dirty="0">
                <a:latin typeface="HGP創英角ﾎﾟｯﾌﾟ体" panose="040B0A00000000000000" pitchFamily="50" charset="-128"/>
                <a:ea typeface="HGP創英角ﾎﾟｯﾌﾟ体" panose="040B0A00000000000000" pitchFamily="50" charset="-128"/>
              </a:rPr>
              <a:t>　　　　　　　　　　　　　　　　　　　　　　　　　　　　　　　　　　　　　　　　　　　　　　</a:t>
            </a:r>
            <a:r>
              <a:rPr lang="ja-JP" altLang="en-US" sz="368" dirty="0">
                <a:latin typeface="HGP創英角ﾎﾟｯﾌﾟ体" panose="040B0A00000000000000" pitchFamily="50" charset="-128"/>
                <a:ea typeface="HGP創英角ﾎﾟｯﾌﾟ体" panose="040B0A00000000000000" pitchFamily="50" charset="-128"/>
              </a:rPr>
              <a:t>　</a:t>
            </a:r>
            <a:endParaRPr lang="en-US" altLang="ja-JP" sz="1387" dirty="0">
              <a:latin typeface="HGP創英角ﾎﾟｯﾌﾟ体" panose="040B0A00000000000000" pitchFamily="50" charset="-128"/>
              <a:ea typeface="HGP創英角ﾎﾟｯﾌﾟ体" panose="040B0A00000000000000" pitchFamily="50" charset="-128"/>
            </a:endParaRPr>
          </a:p>
          <a:p>
            <a:r>
              <a:rPr lang="ja-JP" altLang="en-US" sz="1560" dirty="0">
                <a:latin typeface="HGP創英角ﾎﾟｯﾌﾟ体" panose="040B0A00000000000000" pitchFamily="50" charset="-128"/>
                <a:ea typeface="HGP創英角ﾎﾟｯﾌﾟ体" panose="040B0A00000000000000" pitchFamily="50" charset="-128"/>
              </a:rPr>
              <a:t>　６０才　　２４％減 　　１１万７８００円</a:t>
            </a:r>
            <a:endParaRPr lang="en-US" altLang="ja-JP" sz="1560" dirty="0">
              <a:latin typeface="HGP創英角ﾎﾟｯﾌﾟ体" panose="040B0A00000000000000" pitchFamily="50" charset="-128"/>
              <a:ea typeface="HGP創英角ﾎﾟｯﾌﾟ体" panose="040B0A00000000000000" pitchFamily="50" charset="-128"/>
            </a:endParaRPr>
          </a:p>
          <a:p>
            <a:r>
              <a:rPr lang="ja-JP" altLang="en-US" sz="1040" dirty="0">
                <a:latin typeface="HGP創英角ﾎﾟｯﾌﾟ体" panose="040B0A00000000000000" pitchFamily="50" charset="-128"/>
                <a:ea typeface="HGP創英角ﾎﾟｯﾌﾟ体" panose="040B0A00000000000000" pitchFamily="50" charset="-128"/>
              </a:rPr>
              <a:t>　　　　　　　　　　　　　　　　　　　　　　　　　</a:t>
            </a:r>
            <a:r>
              <a:rPr lang="ja-JP" altLang="en-US" sz="867" dirty="0">
                <a:solidFill>
                  <a:srgbClr val="FF0000"/>
                </a:solidFill>
                <a:latin typeface="HGP創英角ﾎﾟｯﾌﾟ体" panose="040B0A00000000000000" pitchFamily="50" charset="-128"/>
                <a:ea typeface="HGP創英角ﾎﾟｯﾌﾟ体" panose="040B0A00000000000000" pitchFamily="50" charset="-128"/>
              </a:rPr>
              <a:t>月額で０，５％減</a:t>
            </a:r>
            <a:endParaRPr lang="en-US" altLang="ja-JP" sz="867" dirty="0">
              <a:solidFill>
                <a:srgbClr val="FF0000"/>
              </a:solidFill>
              <a:latin typeface="HGP創英角ﾎﾟｯﾌﾟ体" panose="040B0A00000000000000" pitchFamily="50" charset="-128"/>
              <a:ea typeface="HGP創英角ﾎﾟｯﾌﾟ体" panose="040B0A00000000000000" pitchFamily="50" charset="-128"/>
            </a:endParaRPr>
          </a:p>
          <a:p>
            <a:r>
              <a:rPr lang="ja-JP" altLang="en-US" sz="1560" dirty="0">
                <a:latin typeface="HGP創英角ﾎﾟｯﾌﾟ体" panose="040B0A00000000000000" pitchFamily="50" charset="-128"/>
                <a:ea typeface="HGP創英角ﾎﾟｯﾌﾟ体" panose="040B0A00000000000000" pitchFamily="50" charset="-128"/>
              </a:rPr>
              <a:t>　６５才　　 基　準　 　　１５万５０００円</a:t>
            </a:r>
            <a:endParaRPr lang="en-US" altLang="ja-JP" sz="1560" dirty="0">
              <a:latin typeface="HGP創英角ﾎﾟｯﾌﾟ体" panose="040B0A00000000000000" pitchFamily="50" charset="-128"/>
              <a:ea typeface="HGP創英角ﾎﾟｯﾌﾟ体" panose="040B0A00000000000000" pitchFamily="50" charset="-128"/>
            </a:endParaRPr>
          </a:p>
          <a:p>
            <a:r>
              <a:rPr lang="ja-JP" altLang="en-US" sz="1040" dirty="0">
                <a:latin typeface="HGP創英角ﾎﾟｯﾌﾟ体" panose="040B0A00000000000000" pitchFamily="50" charset="-128"/>
                <a:ea typeface="HGP創英角ﾎﾟｯﾌﾟ体" panose="040B0A00000000000000" pitchFamily="50" charset="-128"/>
              </a:rPr>
              <a:t>　　　　　　　　　　　　　　　　　　　　　</a:t>
            </a:r>
            <a:r>
              <a:rPr lang="ja-JP" altLang="en-US" sz="1040" dirty="0">
                <a:solidFill>
                  <a:srgbClr val="00B050"/>
                </a:solidFill>
                <a:latin typeface="HGP創英角ﾎﾟｯﾌﾟ体" panose="040B0A00000000000000" pitchFamily="50" charset="-128"/>
                <a:ea typeface="HGP創英角ﾎﾟｯﾌﾟ体" panose="040B0A00000000000000" pitchFamily="50" charset="-128"/>
              </a:rPr>
              <a:t>　　　　</a:t>
            </a:r>
            <a:r>
              <a:rPr lang="ja-JP" altLang="en-US" sz="867" dirty="0">
                <a:solidFill>
                  <a:srgbClr val="00B050"/>
                </a:solidFill>
                <a:latin typeface="HGP創英角ﾎﾟｯﾌﾟ体" panose="040B0A00000000000000" pitchFamily="50" charset="-128"/>
                <a:ea typeface="HGP創英角ﾎﾟｯﾌﾟ体" panose="040B0A00000000000000" pitchFamily="50" charset="-128"/>
              </a:rPr>
              <a:t>月額で０，７％増</a:t>
            </a:r>
            <a:endParaRPr lang="en-US" altLang="ja-JP" sz="867" dirty="0">
              <a:solidFill>
                <a:srgbClr val="00B050"/>
              </a:solidFill>
              <a:latin typeface="HGP創英角ﾎﾟｯﾌﾟ体" panose="040B0A00000000000000" pitchFamily="50" charset="-128"/>
              <a:ea typeface="HGP創英角ﾎﾟｯﾌﾟ体" panose="040B0A00000000000000" pitchFamily="50" charset="-128"/>
            </a:endParaRPr>
          </a:p>
          <a:p>
            <a:r>
              <a:rPr lang="ja-JP" altLang="en-US" sz="1560" dirty="0">
                <a:latin typeface="HGP創英角ﾎﾟｯﾌﾟ体" panose="040B0A00000000000000" pitchFamily="50" charset="-128"/>
                <a:ea typeface="HGP創英角ﾎﾟｯﾌﾟ体" panose="040B0A00000000000000" pitchFamily="50" charset="-128"/>
              </a:rPr>
              <a:t>　７０才　　４２％増　　　２２万０１００円</a:t>
            </a:r>
            <a:endParaRPr lang="en-US" altLang="ja-JP" sz="1560" dirty="0">
              <a:latin typeface="HGP創英角ﾎﾟｯﾌﾟ体" panose="040B0A00000000000000" pitchFamily="50" charset="-128"/>
              <a:ea typeface="HGP創英角ﾎﾟｯﾌﾟ体" panose="040B0A00000000000000" pitchFamily="50" charset="-128"/>
            </a:endParaRPr>
          </a:p>
          <a:p>
            <a:r>
              <a:rPr lang="ja-JP" altLang="en-US" sz="1040" dirty="0">
                <a:latin typeface="HGP創英角ﾎﾟｯﾌﾟ体" panose="040B0A00000000000000" pitchFamily="50" charset="-128"/>
                <a:ea typeface="HGP創英角ﾎﾟｯﾌﾟ体" panose="040B0A00000000000000" pitchFamily="50" charset="-128"/>
              </a:rPr>
              <a:t>　　　　　　　　　　　　　　　　　　　　　　　　　</a:t>
            </a:r>
            <a:r>
              <a:rPr lang="ja-JP" altLang="en-US" sz="867" dirty="0">
                <a:solidFill>
                  <a:srgbClr val="00B050"/>
                </a:solidFill>
                <a:latin typeface="HGP創英角ﾎﾟｯﾌﾟ体" panose="040B0A00000000000000" pitchFamily="50" charset="-128"/>
                <a:ea typeface="HGP創英角ﾎﾟｯﾌﾟ体" panose="040B0A00000000000000" pitchFamily="50" charset="-128"/>
              </a:rPr>
              <a:t>月額で０，７％増</a:t>
            </a:r>
            <a:endParaRPr lang="en-US" altLang="ja-JP" sz="867" dirty="0">
              <a:solidFill>
                <a:srgbClr val="00B050"/>
              </a:solidFill>
              <a:latin typeface="HGP創英角ﾎﾟｯﾌﾟ体" panose="040B0A00000000000000" pitchFamily="50" charset="-128"/>
              <a:ea typeface="HGP創英角ﾎﾟｯﾌﾟ体" panose="040B0A00000000000000" pitchFamily="50" charset="-128"/>
            </a:endParaRPr>
          </a:p>
          <a:p>
            <a:r>
              <a:rPr lang="ja-JP" altLang="en-US" sz="1560" dirty="0">
                <a:latin typeface="HGP創英角ﾎﾟｯﾌﾟ体" panose="040B0A00000000000000" pitchFamily="50" charset="-128"/>
                <a:ea typeface="HGP創英角ﾎﾟｯﾌﾟ体" panose="040B0A00000000000000" pitchFamily="50" charset="-128"/>
              </a:rPr>
              <a:t>　７５才　　８４％増　　　２８万５２００円</a:t>
            </a:r>
            <a:endParaRPr lang="en-US" altLang="ja-JP" sz="1560" dirty="0">
              <a:latin typeface="HGP創英角ﾎﾟｯﾌﾟ体" panose="040B0A00000000000000" pitchFamily="50" charset="-128"/>
              <a:ea typeface="HGP創英角ﾎﾟｯﾌﾟ体" panose="040B0A00000000000000" pitchFamily="50" charset="-128"/>
            </a:endParaRPr>
          </a:p>
          <a:p>
            <a:r>
              <a:rPr lang="ja-JP" altLang="en-US" sz="1040" dirty="0">
                <a:solidFill>
                  <a:srgbClr val="00B050"/>
                </a:solidFill>
                <a:latin typeface="HGP創英角ﾎﾟｯﾌﾟ体" panose="040B0A00000000000000" pitchFamily="50" charset="-128"/>
                <a:ea typeface="HGP創英角ﾎﾟｯﾌﾟ体" panose="040B0A00000000000000" pitchFamily="50" charset="-128"/>
              </a:rPr>
              <a:t>　　</a:t>
            </a:r>
            <a:r>
              <a:rPr lang="en-US" altLang="ja-JP" sz="1040" dirty="0">
                <a:solidFill>
                  <a:srgbClr val="00B050"/>
                </a:solidFill>
                <a:latin typeface="HGP創英角ﾎﾟｯﾌﾟ体" panose="040B0A00000000000000" pitchFamily="50" charset="-128"/>
                <a:ea typeface="HGP創英角ﾎﾟｯﾌﾟ体" panose="040B0A00000000000000" pitchFamily="50" charset="-128"/>
              </a:rPr>
              <a:t>                                      </a:t>
            </a:r>
            <a:r>
              <a:rPr lang="en-US" altLang="ja-JP" sz="867" dirty="0">
                <a:solidFill>
                  <a:srgbClr val="00B050"/>
                </a:solidFill>
                <a:latin typeface="HGP創英角ﾎﾟｯﾌﾟ体" panose="040B0A00000000000000" pitchFamily="50" charset="-128"/>
                <a:ea typeface="HGP創英角ﾎﾟｯﾌﾟ体" panose="040B0A00000000000000" pitchFamily="50" charset="-128"/>
              </a:rPr>
              <a:t> </a:t>
            </a:r>
            <a:r>
              <a:rPr lang="ja-JP" altLang="en-US" sz="867" dirty="0">
                <a:solidFill>
                  <a:srgbClr val="00B050"/>
                </a:solidFill>
                <a:latin typeface="HGP創英角ﾎﾟｯﾌﾟ体" panose="040B0A00000000000000" pitchFamily="50" charset="-128"/>
                <a:ea typeface="HGP創英角ﾎﾟｯﾌﾟ体" panose="040B0A00000000000000" pitchFamily="50" charset="-128"/>
              </a:rPr>
              <a:t>　　　　月額で０，７％増</a:t>
            </a:r>
            <a:endParaRPr lang="en-US" altLang="ja-JP" sz="867" dirty="0">
              <a:solidFill>
                <a:srgbClr val="00B050"/>
              </a:solidFill>
              <a:latin typeface="HGP創英角ﾎﾟｯﾌﾟ体" panose="040B0A00000000000000" pitchFamily="50" charset="-128"/>
              <a:ea typeface="HGP創英角ﾎﾟｯﾌﾟ体" panose="040B0A00000000000000" pitchFamily="50" charset="-128"/>
            </a:endParaRPr>
          </a:p>
          <a:p>
            <a:r>
              <a:rPr lang="en-US" altLang="ja-JP" sz="1560" dirty="0">
                <a:latin typeface="HGP創英角ﾎﾟｯﾌﾟ体" panose="040B0A00000000000000" pitchFamily="50" charset="-128"/>
                <a:ea typeface="HGP創英角ﾎﾟｯﾌﾟ体" panose="040B0A00000000000000" pitchFamily="50" charset="-128"/>
              </a:rPr>
              <a:t>  </a:t>
            </a:r>
            <a:r>
              <a:rPr lang="ja-JP" altLang="en-US" sz="1560" dirty="0">
                <a:latin typeface="HGP創英角ﾎﾟｯﾌﾟ体" panose="040B0A00000000000000" pitchFamily="50" charset="-128"/>
                <a:ea typeface="HGP創英角ﾎﾟｯﾌﾟ体" panose="040B0A00000000000000" pitchFamily="50" charset="-128"/>
              </a:rPr>
              <a:t>８０才　　８８</a:t>
            </a:r>
            <a:r>
              <a:rPr lang="en-US" altLang="ja-JP" sz="1560" dirty="0">
                <a:latin typeface="HGP創英角ﾎﾟｯﾌﾟ体" panose="040B0A00000000000000" pitchFamily="50" charset="-128"/>
                <a:ea typeface="HGP創英角ﾎﾟｯﾌﾟ体" panose="040B0A00000000000000" pitchFamily="50" charset="-128"/>
              </a:rPr>
              <a:t>%</a:t>
            </a:r>
            <a:r>
              <a:rPr lang="ja-JP" altLang="en-US" sz="1560" dirty="0">
                <a:latin typeface="HGP創英角ﾎﾟｯﾌﾟ体" panose="040B0A00000000000000" pitchFamily="50" charset="-128"/>
                <a:ea typeface="HGP創英角ﾎﾟｯﾌﾟ体" panose="040B0A00000000000000" pitchFamily="50" charset="-128"/>
              </a:rPr>
              <a:t>増　 　　２９万１４００円</a:t>
            </a:r>
            <a:endParaRPr lang="en-US" altLang="ja-JP" sz="1560" dirty="0">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　　　　　　　　　　　　　　　　　　　　　　　　　　　　　　</a:t>
            </a:r>
            <a:r>
              <a:rPr lang="ja-JP" altLang="en-US" sz="867" dirty="0">
                <a:solidFill>
                  <a:srgbClr val="92D050"/>
                </a:solidFill>
                <a:latin typeface="HGP創英角ﾎﾟｯﾌﾟ体" panose="040B0A00000000000000" pitchFamily="50" charset="-128"/>
                <a:ea typeface="HGP創英角ﾎﾟｯﾌﾟ体" panose="040B0A00000000000000" pitchFamily="50" charset="-128"/>
              </a:rPr>
              <a:t>月額で　０，７％増</a:t>
            </a:r>
            <a:endParaRPr lang="en-US" altLang="ja-JP" sz="867" dirty="0">
              <a:solidFill>
                <a:srgbClr val="92D050"/>
              </a:solidFill>
              <a:latin typeface="HGP創英角ﾎﾟｯﾌﾟ体" panose="040B0A00000000000000" pitchFamily="50" charset="-128"/>
              <a:ea typeface="HGP創英角ﾎﾟｯﾌﾟ体" panose="040B0A00000000000000" pitchFamily="50" charset="-128"/>
            </a:endParaRPr>
          </a:p>
          <a:p>
            <a:r>
              <a:rPr lang="ja-JP" altLang="en-US" sz="1560" dirty="0">
                <a:latin typeface="HGP創英角ﾎﾟｯﾌﾟ体" panose="040B0A00000000000000" pitchFamily="50" charset="-128"/>
                <a:ea typeface="HGP創英角ﾎﾟｯﾌﾟ体" panose="040B0A00000000000000" pitchFamily="50" charset="-128"/>
              </a:rPr>
              <a:t>　９０才　　 </a:t>
            </a:r>
            <a:r>
              <a:rPr lang="en-US" altLang="ja-JP" sz="1560" dirty="0">
                <a:latin typeface="HGP創英角ﾎﾟｯﾌﾟ体" panose="040B0A00000000000000" pitchFamily="50" charset="-128"/>
                <a:ea typeface="HGP創英角ﾎﾟｯﾌﾟ体" panose="040B0A00000000000000" pitchFamily="50" charset="-128"/>
              </a:rPr>
              <a:t>95%</a:t>
            </a:r>
            <a:r>
              <a:rPr lang="ja-JP" altLang="en-US" sz="1560" dirty="0">
                <a:latin typeface="HGP創英角ﾎﾟｯﾌﾟ体" panose="040B0A00000000000000" pitchFamily="50" charset="-128"/>
                <a:ea typeface="HGP創英角ﾎﾟｯﾌﾟ体" panose="040B0A00000000000000" pitchFamily="50" charset="-128"/>
              </a:rPr>
              <a:t>増　 　　３０万２２５０円</a:t>
            </a:r>
            <a:endParaRPr lang="en-US" altLang="ja-JP" sz="1560" dirty="0">
              <a:latin typeface="HGP創英角ﾎﾟｯﾌﾟ体" panose="040B0A00000000000000" pitchFamily="50" charset="-128"/>
              <a:ea typeface="HGP創英角ﾎﾟｯﾌﾟ体" panose="040B0A00000000000000" pitchFamily="50" charset="-128"/>
            </a:endParaRPr>
          </a:p>
        </p:txBody>
      </p:sp>
      <p:sp>
        <p:nvSpPr>
          <p:cNvPr id="10" name="テキスト ボックス 9">
            <a:extLst>
              <a:ext uri="{FF2B5EF4-FFF2-40B4-BE49-F238E27FC236}">
                <a16:creationId xmlns:a16="http://schemas.microsoft.com/office/drawing/2014/main" id="{0C2B18E7-DD48-4520-95F4-28E27A50F8A5}"/>
              </a:ext>
            </a:extLst>
          </p:cNvPr>
          <p:cNvSpPr txBox="1"/>
          <p:nvPr/>
        </p:nvSpPr>
        <p:spPr>
          <a:xfrm>
            <a:off x="3078088" y="288573"/>
            <a:ext cx="1080120" cy="305596"/>
          </a:xfrm>
          <a:prstGeom prst="rect">
            <a:avLst/>
          </a:prstGeom>
          <a:noFill/>
        </p:spPr>
        <p:txBody>
          <a:bodyPr wrap="square" rtlCol="0">
            <a:spAutoFit/>
          </a:bodyPr>
          <a:lstStyle/>
          <a:p>
            <a:r>
              <a:rPr lang="ja-JP" altLang="en-US" sz="693" dirty="0">
                <a:latin typeface="HG創英角ﾎﾟｯﾌﾟ体" panose="040B0A09000000000000" pitchFamily="49" charset="-128"/>
                <a:ea typeface="HG創英角ﾎﾟｯﾌﾟ体" panose="040B0A09000000000000" pitchFamily="49" charset="-128"/>
              </a:rPr>
              <a:t>厚労省 </a:t>
            </a:r>
            <a:r>
              <a:rPr lang="en-US" altLang="ja-JP" sz="693" dirty="0">
                <a:latin typeface="HG創英角ﾎﾟｯﾌﾟ体" panose="040B0A09000000000000" pitchFamily="49" charset="-128"/>
                <a:ea typeface="HG創英角ﾎﾟｯﾌﾟ体" panose="040B0A09000000000000" pitchFamily="49" charset="-128"/>
              </a:rPr>
              <a:t>R 1,1,18</a:t>
            </a:r>
            <a:r>
              <a:rPr lang="ja-JP" altLang="en-US" sz="693" dirty="0">
                <a:latin typeface="HG創英角ﾎﾟｯﾌﾟ体" panose="040B0A09000000000000" pitchFamily="49" charset="-128"/>
                <a:ea typeface="HG創英角ﾎﾟｯﾌﾟ体" panose="040B0A09000000000000" pitchFamily="49" charset="-128"/>
              </a:rPr>
              <a:t> 発表</a:t>
            </a:r>
            <a:endParaRPr lang="en-US" altLang="ja-JP" sz="693" dirty="0">
              <a:latin typeface="HG創英角ﾎﾟｯﾌﾟ体" panose="040B0A09000000000000" pitchFamily="49" charset="-128"/>
              <a:ea typeface="HG創英角ﾎﾟｯﾌﾟ体" panose="040B0A09000000000000" pitchFamily="49" charset="-128"/>
            </a:endParaRPr>
          </a:p>
          <a:p>
            <a:r>
              <a:rPr lang="ja-JP" altLang="en-US" sz="693" dirty="0">
                <a:latin typeface="HG創英角ﾎﾟｯﾌﾟ体" panose="040B0A09000000000000" pitchFamily="49" charset="-128"/>
                <a:ea typeface="HG創英角ﾎﾟｯﾌﾟ体" panose="040B0A09000000000000" pitchFamily="49" charset="-128"/>
              </a:rPr>
              <a:t>施　行　　令和４年</a:t>
            </a:r>
          </a:p>
        </p:txBody>
      </p:sp>
    </p:spTree>
    <p:extLst>
      <p:ext uri="{BB962C8B-B14F-4D97-AF65-F5344CB8AC3E}">
        <p14:creationId xmlns:p14="http://schemas.microsoft.com/office/powerpoint/2010/main" val="2158383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CEF33-A82A-446D-9D0D-E5C2A3121306}"/>
              </a:ext>
            </a:extLst>
          </p:cNvPr>
          <p:cNvSpPr txBox="1"/>
          <p:nvPr/>
        </p:nvSpPr>
        <p:spPr>
          <a:xfrm>
            <a:off x="430091" y="92377"/>
            <a:ext cx="3711818" cy="2787045"/>
          </a:xfrm>
          <a:prstGeom prst="rect">
            <a:avLst/>
          </a:prstGeom>
          <a:noFill/>
        </p:spPr>
        <p:txBody>
          <a:bodyPr wrap="square" rtlCol="0">
            <a:spAutoFit/>
          </a:bodyPr>
          <a:lstStyle/>
          <a:p>
            <a:r>
              <a:rPr kumimoji="1" lang="ja-JP" altLang="en-US" sz="1733" dirty="0">
                <a:latin typeface="HGP創英角ﾎﾟｯﾌﾟ体" panose="040B0A00000000000000" pitchFamily="50" charset="-128"/>
                <a:ea typeface="HGP創英角ﾎﾟｯﾌﾟ体" panose="040B0A00000000000000" pitchFamily="50" charset="-128"/>
              </a:rPr>
              <a:t>　ロシア軍　ウクライナへ侵攻　</a:t>
            </a:r>
            <a:r>
              <a:rPr kumimoji="1" lang="en-US" altLang="ja-JP" sz="1040" dirty="0">
                <a:latin typeface="HGP創英角ﾎﾟｯﾌﾟ体" panose="040B0A00000000000000" pitchFamily="50" charset="-128"/>
                <a:ea typeface="HGP創英角ﾎﾟｯﾌﾟ体" panose="040B0A00000000000000" pitchFamily="50" charset="-128"/>
              </a:rPr>
              <a:t>22.2,24</a:t>
            </a:r>
          </a:p>
          <a:p>
            <a:endParaRPr lang="en-US" altLang="ja-JP" sz="1040" dirty="0">
              <a:latin typeface="HGP創英角ﾎﾟｯﾌﾟ体" panose="040B0A00000000000000" pitchFamily="50" charset="-128"/>
              <a:ea typeface="HGP創英角ﾎﾟｯﾌﾟ体" panose="040B0A00000000000000" pitchFamily="50" charset="-128"/>
            </a:endParaRPr>
          </a:p>
          <a:p>
            <a:r>
              <a:rPr lang="ja-JP" altLang="en-US" sz="1040" dirty="0">
                <a:latin typeface="HGP創英角ﾎﾟｯﾌﾟ体" panose="040B0A00000000000000" pitchFamily="50" charset="-128"/>
                <a:ea typeface="HGP創英角ﾎﾟｯﾌﾟ体" panose="040B0A00000000000000" pitchFamily="50" charset="-128"/>
              </a:rPr>
              <a:t>プーチン　１９万の軍隊　</a:t>
            </a:r>
            <a:r>
              <a:rPr lang="ja-JP" altLang="en-US" sz="867" dirty="0">
                <a:latin typeface="HGP創英角ﾎﾟｯﾌﾟ体" panose="040B0A00000000000000" pitchFamily="50" charset="-128"/>
                <a:ea typeface="HGP創英角ﾎﾟｯﾌﾟ体" panose="040B0A00000000000000" pitchFamily="50" charset="-128"/>
              </a:rPr>
              <a:t>ミサイル、原発攻撃、ラブドフ外相　</a:t>
            </a:r>
            <a:r>
              <a:rPr lang="ja-JP" altLang="en-US" sz="867"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（中立）　　</a:t>
            </a:r>
            <a:endParaRPr lang="en-US" altLang="ja-JP" sz="867" dirty="0">
              <a:solidFill>
                <a:schemeClr val="accent2">
                  <a:lumMod val="75000"/>
                </a:schemeClr>
              </a:solidFill>
              <a:latin typeface="HGP創英角ﾎﾟｯﾌﾟ体" panose="040B0A00000000000000" pitchFamily="50" charset="-128"/>
              <a:ea typeface="HGP創英角ﾎﾟｯﾌﾟ体" panose="040B0A00000000000000" pitchFamily="50" charset="-128"/>
            </a:endParaRPr>
          </a:p>
          <a:p>
            <a:r>
              <a:rPr lang="ja-JP" altLang="en-US" sz="1040" dirty="0">
                <a:latin typeface="HGP創英角ﾎﾟｯﾌﾟ体" panose="040B0A00000000000000" pitchFamily="50" charset="-128"/>
                <a:ea typeface="HGP創英角ﾎﾟｯﾌﾟ体" panose="040B0A00000000000000" pitchFamily="50" charset="-128"/>
              </a:rPr>
              <a:t>ゼレンスキー大統領　 </a:t>
            </a:r>
            <a:r>
              <a:rPr lang="en-US" altLang="ja-JP" sz="867" dirty="0">
                <a:latin typeface="HGP創英角ﾎﾟｯﾌﾟ体" panose="040B0A00000000000000" pitchFamily="50" charset="-128"/>
                <a:ea typeface="HGP創英角ﾎﾟｯﾌﾟ体" panose="040B0A00000000000000" pitchFamily="50" charset="-128"/>
              </a:rPr>
              <a:t>80</a:t>
            </a:r>
            <a:r>
              <a:rPr lang="ja-JP" altLang="en-US" sz="867" dirty="0">
                <a:latin typeface="HGP創英角ﾎﾟｯﾌﾟ体" panose="040B0A00000000000000" pitchFamily="50" charset="-128"/>
                <a:ea typeface="HGP創英角ﾎﾟｯﾌﾟ体" panose="040B0A00000000000000" pitchFamily="50" charset="-128"/>
              </a:rPr>
              <a:t>万兵　 経済制裁　輸出入、資産凍結</a:t>
            </a:r>
            <a:r>
              <a:rPr lang="ja-JP" altLang="en-US" sz="867"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　</a:t>
            </a:r>
            <a:r>
              <a:rPr lang="en-US" altLang="ja-JP" sz="867"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a:t>
            </a:r>
            <a:r>
              <a:rPr lang="ja-JP" altLang="en-US" sz="867"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撤退</a:t>
            </a:r>
            <a:r>
              <a:rPr lang="en-US" altLang="ja-JP" sz="867" dirty="0">
                <a:solidFill>
                  <a:schemeClr val="accent2">
                    <a:lumMod val="75000"/>
                  </a:schemeClr>
                </a:solidFill>
                <a:latin typeface="HGP創英角ﾎﾟｯﾌﾟ体" panose="040B0A00000000000000" pitchFamily="50" charset="-128"/>
                <a:ea typeface="HGP創英角ﾎﾟｯﾌﾟ体" panose="040B0A00000000000000" pitchFamily="50" charset="-128"/>
              </a:rPr>
              <a:t>)</a:t>
            </a:r>
          </a:p>
          <a:p>
            <a:r>
              <a:rPr lang="ja-JP" altLang="en-US" sz="1040" dirty="0">
                <a:latin typeface="HGP創英角ﾎﾟｯﾌﾟ体" panose="040B0A00000000000000" pitchFamily="50" charset="-128"/>
                <a:ea typeface="HGP創英角ﾎﾟｯﾌﾟ体" panose="040B0A00000000000000" pitchFamily="50" charset="-128"/>
              </a:rPr>
              <a:t>　</a:t>
            </a:r>
            <a:r>
              <a:rPr lang="en-US" altLang="ja-JP" sz="1040" dirty="0">
                <a:latin typeface="HGP創英角ﾎﾟｯﾌﾟ体" panose="040B0A00000000000000" pitchFamily="50" charset="-128"/>
                <a:ea typeface="HGP創英角ﾎﾟｯﾌﾟ体" panose="040B0A00000000000000" pitchFamily="50" charset="-128"/>
              </a:rPr>
              <a:t> </a:t>
            </a:r>
            <a:r>
              <a:rPr lang="ja-JP" altLang="en-US" sz="1040" dirty="0">
                <a:latin typeface="HGP創英角ﾎﾟｯﾌﾟ体" panose="040B0A00000000000000" pitchFamily="50" charset="-128"/>
                <a:ea typeface="HGP創英角ﾎﾟｯﾌﾟ体" panose="040B0A00000000000000" pitchFamily="50" charset="-128"/>
              </a:rPr>
              <a:t>　</a:t>
            </a:r>
            <a:r>
              <a:rPr lang="en-US" altLang="ja-JP" sz="1040" dirty="0">
                <a:latin typeface="HGP創英角ﾎﾟｯﾌﾟ体" panose="040B0A00000000000000" pitchFamily="50" charset="-128"/>
                <a:ea typeface="HGP創英角ﾎﾟｯﾌﾟ体" panose="040B0A00000000000000" pitchFamily="50" charset="-128"/>
              </a:rPr>
              <a:t>NATO  </a:t>
            </a:r>
            <a:r>
              <a:rPr lang="ja-JP" altLang="en-US" sz="867" dirty="0">
                <a:latin typeface="HGP創英角ﾎﾟｯﾌﾟ体" panose="040B0A00000000000000" pitchFamily="50" charset="-128"/>
                <a:ea typeface="HGP創英角ﾎﾟｯﾌﾟ体" panose="040B0A00000000000000" pitchFamily="50" charset="-128"/>
              </a:rPr>
              <a:t>軍事同盟不加入　　　　　</a:t>
            </a:r>
            <a:r>
              <a:rPr lang="en-US" altLang="ja-JP" sz="1040" dirty="0">
                <a:latin typeface="HGP創英角ﾎﾟｯﾌﾟ体" panose="040B0A00000000000000" pitchFamily="50" charset="-128"/>
                <a:ea typeface="HGP創英角ﾎﾟｯﾌﾟ体" panose="040B0A00000000000000" pitchFamily="50" charset="-128"/>
              </a:rPr>
              <a:t>swift</a:t>
            </a:r>
            <a:r>
              <a:rPr lang="ja-JP" altLang="en-US" sz="1040" dirty="0">
                <a:latin typeface="HGP創英角ﾎﾟｯﾌﾟ体" panose="040B0A00000000000000" pitchFamily="50" charset="-128"/>
                <a:ea typeface="HGP創英角ﾎﾟｯﾌﾟ体" panose="040B0A00000000000000" pitchFamily="50" charset="-128"/>
              </a:rPr>
              <a:t>、</a:t>
            </a:r>
            <a:r>
              <a:rPr lang="ja-JP" altLang="en-US" sz="867" dirty="0">
                <a:latin typeface="HGP創英角ﾎﾟｯﾌﾟ体" panose="040B0A00000000000000" pitchFamily="50" charset="-128"/>
                <a:ea typeface="HGP創英角ﾎﾟｯﾌﾟ体" panose="040B0A00000000000000" pitchFamily="50" charset="-128"/>
              </a:rPr>
              <a:t>銀行取引、航空機</a:t>
            </a:r>
            <a:endParaRPr lang="en-US" altLang="ja-JP" sz="867" dirty="0">
              <a:latin typeface="HGP創英角ﾎﾟｯﾌﾟ体" panose="040B0A00000000000000" pitchFamily="50" charset="-128"/>
              <a:ea typeface="HGP創英角ﾎﾟｯﾌﾟ体" panose="040B0A00000000000000" pitchFamily="50" charset="-128"/>
            </a:endParaRPr>
          </a:p>
          <a:p>
            <a:r>
              <a:rPr kumimoji="1" lang="ja-JP" altLang="en-US" sz="780" dirty="0">
                <a:latin typeface="HGP創英角ﾎﾟｯﾌﾟ体" panose="040B0A00000000000000" pitchFamily="50" charset="-128"/>
                <a:ea typeface="HGP創英角ﾎﾟｯﾌﾟ体" panose="040B0A00000000000000" pitchFamily="50" charset="-128"/>
              </a:rPr>
              <a:t>　　　　　　　　</a:t>
            </a:r>
            <a:r>
              <a:rPr lang="ja-JP" altLang="en-US" sz="780" dirty="0">
                <a:latin typeface="HGP創英角ﾎﾟｯﾌﾟ体" panose="040B0A00000000000000" pitchFamily="50" charset="-128"/>
                <a:ea typeface="HGP創英角ﾎﾟｯﾌﾟ体" panose="040B0A00000000000000" pitchFamily="50" charset="-128"/>
              </a:rPr>
              <a:t>　　　　　　　　　　　　　　　　　　　</a:t>
            </a:r>
            <a:r>
              <a:rPr kumimoji="1" lang="ja-JP" altLang="en-US" sz="867" dirty="0">
                <a:latin typeface="HGP創英角ﾎﾟｯﾌﾟ体" panose="040B0A00000000000000" pitchFamily="50" charset="-128"/>
                <a:ea typeface="HGP創英角ﾎﾟｯﾌﾟ体" panose="040B0A00000000000000" pitchFamily="50" charset="-128"/>
              </a:rPr>
              <a:t>面積　</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60</a:t>
            </a:r>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万</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km</a:t>
            </a:r>
            <a:r>
              <a:rPr lang="en-US" altLang="ja-JP" sz="867" baseline="30000" dirty="0">
                <a:solidFill>
                  <a:srgbClr val="202124"/>
                </a:solidFill>
                <a:latin typeface="HGP創英角ﾎﾟｯﾌﾟ体" panose="040B0A00000000000000" pitchFamily="50" charset="-128"/>
                <a:ea typeface="HGP創英角ﾎﾟｯﾌﾟ体" panose="040B0A00000000000000" pitchFamily="50" charset="-128"/>
              </a:rPr>
              <a:t>2</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 </a:t>
            </a:r>
            <a:r>
              <a:rPr lang="ja-JP" altLang="en-US" sz="867" b="1" dirty="0">
                <a:solidFill>
                  <a:srgbClr val="202124"/>
                </a:solidFill>
                <a:latin typeface="HGP創英角ﾎﾟｯﾌﾟ体" panose="040B0A00000000000000" pitchFamily="50" charset="-128"/>
                <a:ea typeface="HGP創英角ﾎﾟｯﾌﾟ体" panose="040B0A00000000000000" pitchFamily="50" charset="-128"/>
              </a:rPr>
              <a:t>人口</a:t>
            </a:r>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  </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4130</a:t>
            </a:r>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万人</a:t>
            </a:r>
            <a:r>
              <a:rPr kumimoji="1" lang="ja-JP" altLang="en-US" sz="867" dirty="0">
                <a:latin typeface="HGP創英角ﾎﾟｯﾌﾟ体" panose="040B0A00000000000000" pitchFamily="50" charset="-128"/>
                <a:ea typeface="HGP創英角ﾎﾟｯﾌﾟ体" panose="040B0A00000000000000" pitchFamily="50" charset="-128"/>
              </a:rPr>
              <a:t>　　　　　　　　　　　</a:t>
            </a:r>
            <a:endParaRPr lang="en-US" altLang="ja-JP" sz="867" dirty="0">
              <a:solidFill>
                <a:srgbClr val="202124"/>
              </a:solidFill>
              <a:latin typeface="HGP創英角ﾎﾟｯﾌﾟ体" panose="040B0A00000000000000" pitchFamily="50" charset="-128"/>
              <a:ea typeface="HGP創英角ﾎﾟｯﾌﾟ体" panose="040B0A00000000000000" pitchFamily="50" charset="-128"/>
            </a:endParaRPr>
          </a:p>
          <a:p>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                                                 日本　</a:t>
            </a:r>
            <a:r>
              <a:rPr lang="ja-JP" altLang="en-US" sz="867" b="1" dirty="0">
                <a:solidFill>
                  <a:srgbClr val="202124"/>
                </a:solidFill>
                <a:latin typeface="HGP創英角ﾎﾟｯﾌﾟ体" panose="040B0A00000000000000" pitchFamily="50" charset="-128"/>
                <a:ea typeface="HGP創英角ﾎﾟｯﾌﾟ体" panose="040B0A00000000000000" pitchFamily="50" charset="-128"/>
              </a:rPr>
              <a:t>人口    </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 1</a:t>
            </a:r>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億</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2700</a:t>
            </a:r>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万人</a:t>
            </a:r>
            <a:endParaRPr lang="en-US" altLang="ja-JP" sz="867" dirty="0">
              <a:solidFill>
                <a:srgbClr val="202124"/>
              </a:solidFill>
              <a:latin typeface="HGP創英角ﾎﾟｯﾌﾟ体" panose="040B0A00000000000000" pitchFamily="50" charset="-128"/>
              <a:ea typeface="HGP創英角ﾎﾟｯﾌﾟ体" panose="040B0A00000000000000" pitchFamily="50" charset="-128"/>
            </a:endParaRPr>
          </a:p>
          <a:p>
            <a:r>
              <a:rPr lang="ja-JP" altLang="en-US" sz="867" b="1" dirty="0">
                <a:solidFill>
                  <a:srgbClr val="202124"/>
                </a:solidFill>
                <a:latin typeface="HGP創英角ﾎﾟｯﾌﾟ体" panose="040B0A00000000000000" pitchFamily="50" charset="-128"/>
                <a:ea typeface="HGP創英角ﾎﾟｯﾌﾟ体" panose="040B0A00000000000000" pitchFamily="50" charset="-128"/>
              </a:rPr>
              <a:t>　　　　　　　　　　　　　　　　　　　　　　　　 面積</a:t>
            </a:r>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  </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377</a:t>
            </a:r>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方</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km</a:t>
            </a:r>
            <a:r>
              <a:rPr lang="en-US" altLang="ja-JP" sz="867" baseline="30000" dirty="0">
                <a:solidFill>
                  <a:srgbClr val="202124"/>
                </a:solidFill>
                <a:latin typeface="HGP創英角ﾎﾟｯﾌﾟ体" panose="040B0A00000000000000" pitchFamily="50" charset="-128"/>
                <a:ea typeface="HGP創英角ﾎﾟｯﾌﾟ体" panose="040B0A00000000000000" pitchFamily="50" charset="-128"/>
              </a:rPr>
              <a:t>2</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 </a:t>
            </a:r>
            <a:endParaRPr kumimoji="1" lang="en-US" altLang="ja-JP" sz="867" dirty="0">
              <a:solidFill>
                <a:srgbClr val="202124"/>
              </a:solidFill>
              <a:latin typeface="HGP創英角ﾎﾟｯﾌﾟ体" panose="040B0A00000000000000" pitchFamily="50" charset="-128"/>
              <a:ea typeface="HGP創英角ﾎﾟｯﾌﾟ体" panose="040B0A00000000000000" pitchFamily="50" charset="-128"/>
            </a:endParaRPr>
          </a:p>
          <a:p>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　　　　　　　　　　　　　　　　　　　　　　　　　　ポルタワ　　　　　　　マウリポリ　　　</a:t>
            </a:r>
            <a:endParaRPr lang="en-US" altLang="ja-JP" sz="867" dirty="0">
              <a:solidFill>
                <a:srgbClr val="202124"/>
              </a:solidFill>
              <a:latin typeface="HGP創英角ﾎﾟｯﾌﾟ体" panose="040B0A00000000000000" pitchFamily="50" charset="-128"/>
              <a:ea typeface="HGP創英角ﾎﾟｯﾌﾟ体" panose="040B0A00000000000000" pitchFamily="50" charset="-128"/>
            </a:endParaRPr>
          </a:p>
          <a:p>
            <a:r>
              <a:rPr kumimoji="1" lang="ja-JP" altLang="en-US" sz="867" dirty="0">
                <a:solidFill>
                  <a:srgbClr val="202124"/>
                </a:solidFill>
                <a:latin typeface="HGP創英角ﾎﾟｯﾌﾟ体" panose="040B0A00000000000000" pitchFamily="50" charset="-128"/>
                <a:ea typeface="HGP創英角ﾎﾟｯﾌﾟ体" panose="040B0A00000000000000" pitchFamily="50" charset="-128"/>
              </a:rPr>
              <a:t>　　　　　　　　　　　　　　　　　　　　　　　　</a:t>
            </a:r>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東部　　　　　　　　</a:t>
            </a:r>
            <a:r>
              <a:rPr lang="ja-JP" altLang="en-US" sz="867" dirty="0">
                <a:solidFill>
                  <a:srgbClr val="FF0000"/>
                </a:solidFill>
                <a:latin typeface="HGP創英角ﾎﾟｯﾌﾟ体" panose="040B0A00000000000000" pitchFamily="50" charset="-128"/>
                <a:ea typeface="HGP創英角ﾎﾟｯﾌﾟ体" panose="040B0A00000000000000" pitchFamily="50" charset="-128"/>
              </a:rPr>
              <a:t>首都　</a:t>
            </a:r>
            <a:r>
              <a:rPr lang="ja-JP" altLang="en-US" sz="867" dirty="0">
                <a:latin typeface="HGP創英角ﾎﾟｯﾌﾟ体" panose="040B0A00000000000000" pitchFamily="50" charset="-128"/>
                <a:ea typeface="HGP創英角ﾎﾟｯﾌﾟ体" panose="040B0A00000000000000" pitchFamily="50" charset="-128"/>
              </a:rPr>
              <a:t>キエフ</a:t>
            </a:r>
            <a:endParaRPr kumimoji="1" lang="en-US" altLang="ja-JP" sz="867" dirty="0">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                                                   ルワンスク　　　第２　 ハルコフ</a:t>
            </a:r>
            <a:endParaRPr lang="en-US" altLang="ja-JP" sz="867" dirty="0">
              <a:latin typeface="HGP創英角ﾎﾟｯﾌﾟ体" panose="040B0A00000000000000" pitchFamily="50" charset="-128"/>
              <a:ea typeface="HGP創英角ﾎﾟｯﾌﾟ体" panose="040B0A00000000000000" pitchFamily="50" charset="-128"/>
            </a:endParaRPr>
          </a:p>
          <a:p>
            <a:r>
              <a:rPr kumimoji="1" lang="ja-JP" altLang="en-US" sz="867" dirty="0">
                <a:latin typeface="HGP創英角ﾎﾟｯﾌﾟ体" panose="040B0A00000000000000" pitchFamily="50" charset="-128"/>
                <a:ea typeface="HGP創英角ﾎﾟｯﾌﾟ体" panose="040B0A00000000000000" pitchFamily="50" charset="-128"/>
              </a:rPr>
              <a:t>　　　　　　　　　　　　　　　　　　　　　　　　　　ドネツ　　　　　 第３   リビウ</a:t>
            </a:r>
            <a:endParaRPr kumimoji="1" lang="en-US" altLang="ja-JP" sz="867" dirty="0">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　　　　　　　　　　　　　　　　　　　　　　　 原発から避難 </a:t>
            </a:r>
            <a:r>
              <a:rPr lang="en-US" altLang="ja-JP" sz="867" dirty="0">
                <a:latin typeface="HGP創英角ﾎﾟｯﾌﾟ体" panose="040B0A00000000000000" pitchFamily="50" charset="-128"/>
                <a:ea typeface="HGP創英角ﾎﾟｯﾌﾟ体" panose="040B0A00000000000000" pitchFamily="50" charset="-128"/>
              </a:rPr>
              <a:t> </a:t>
            </a:r>
            <a:r>
              <a:rPr lang="ja-JP" altLang="en-US" sz="867" dirty="0">
                <a:latin typeface="HGP創英角ﾎﾟｯﾌﾟ体" panose="040B0A00000000000000" pitchFamily="50" charset="-128"/>
                <a:ea typeface="HGP創英角ﾎﾟｯﾌﾟ体" panose="040B0A00000000000000" pitchFamily="50" charset="-128"/>
              </a:rPr>
              <a:t>ザボリージャ　</a:t>
            </a:r>
            <a:r>
              <a:rPr lang="ja-JP" altLang="en-US" sz="780" dirty="0">
                <a:latin typeface="HGP創英角ﾎﾟｯﾌﾟ体" panose="040B0A00000000000000" pitchFamily="50" charset="-128"/>
                <a:ea typeface="HGP創英角ﾎﾟｯﾌﾟ体" panose="040B0A00000000000000" pitchFamily="50" charset="-128"/>
              </a:rPr>
              <a:t>南ウクラ</a:t>
            </a:r>
            <a:endParaRPr lang="en-US" altLang="ja-JP" sz="780" dirty="0">
              <a:latin typeface="HGP創英角ﾎﾟｯﾌﾟ体" panose="040B0A00000000000000" pitchFamily="50" charset="-128"/>
              <a:ea typeface="HGP創英角ﾎﾟｯﾌﾟ体" panose="040B0A00000000000000" pitchFamily="50" charset="-128"/>
            </a:endParaRPr>
          </a:p>
          <a:p>
            <a:r>
              <a:rPr kumimoji="1" lang="ja-JP" altLang="en-US" sz="867">
                <a:latin typeface="HGP創英角ﾎﾟｯﾌﾟ体" panose="040B0A00000000000000" pitchFamily="50" charset="-128"/>
                <a:ea typeface="HGP創英角ﾎﾟｯﾌﾟ体" panose="040B0A00000000000000" pitchFamily="50" charset="-128"/>
              </a:rPr>
              <a:t>　　　　　　　　　　　　　　　　　　　　　　　　　</a:t>
            </a:r>
            <a:r>
              <a:rPr kumimoji="1" lang="ja-JP" altLang="en-US" sz="867">
                <a:solidFill>
                  <a:srgbClr val="FF0000"/>
                </a:solidFill>
                <a:latin typeface="HGP創英角ﾎﾟｯﾌﾟ体" panose="040B0A00000000000000" pitchFamily="50" charset="-128"/>
                <a:ea typeface="HGP創英角ﾎﾟｯﾌﾟ体" panose="040B0A00000000000000" pitchFamily="50" charset="-128"/>
              </a:rPr>
              <a:t>人道回廊　</a:t>
            </a:r>
            <a:r>
              <a:rPr kumimoji="1" lang="ja-JP" altLang="en-US" sz="867">
                <a:latin typeface="HGP創英角ﾎﾟｯﾌﾟ体" panose="040B0A00000000000000" pitchFamily="50" charset="-128"/>
                <a:ea typeface="HGP創英角ﾎﾟｯﾌﾟ体" panose="040B0A00000000000000" pitchFamily="50" charset="-128"/>
              </a:rPr>
              <a:t>　</a:t>
            </a:r>
            <a:r>
              <a:rPr kumimoji="1" lang="ja-JP" altLang="en-US" sz="867" dirty="0">
                <a:latin typeface="HGP創英角ﾎﾟｯﾌﾟ体" panose="040B0A00000000000000" pitchFamily="50" charset="-128"/>
                <a:ea typeface="HGP創英角ﾎﾟｯﾌﾟ体" panose="040B0A00000000000000" pitchFamily="50" charset="-128"/>
              </a:rPr>
              <a:t>ーー　機能せず</a:t>
            </a:r>
            <a:endParaRPr kumimoji="1" lang="en-US" altLang="ja-JP" sz="867" dirty="0">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　　　　　　　　　　　　　　　　　　　　　　　　　　ラブドア　　　ポーランドへ　</a:t>
            </a:r>
            <a:r>
              <a:rPr kumimoji="1" lang="ja-JP" altLang="en-US" sz="867" dirty="0">
                <a:latin typeface="HGP創英角ﾎﾟｯﾌﾟ体" panose="040B0A00000000000000" pitchFamily="50" charset="-128"/>
                <a:ea typeface="HGP創英角ﾎﾟｯﾌﾟ体" panose="040B0A00000000000000" pitchFamily="50" charset="-128"/>
              </a:rPr>
              <a:t>　　　　　　　　　　　　　　　　　　　</a:t>
            </a:r>
            <a:r>
              <a:rPr lang="ja-JP" altLang="en-US" sz="1040" dirty="0">
                <a:latin typeface="HGP創英角ﾎﾟｯﾌﾟ体" panose="040B0A00000000000000" pitchFamily="50" charset="-128"/>
                <a:ea typeface="HGP創英角ﾎﾟｯﾌﾟ体" panose="040B0A00000000000000" pitchFamily="50" charset="-128"/>
              </a:rPr>
              <a:t>　　　　　　　　　　　　　　　　　</a:t>
            </a:r>
            <a:endParaRPr lang="en-US" altLang="ja-JP" sz="1040" dirty="0">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英国・仏国・独国・イスラエル、トルコ、・・・仲裁　、武器援助　、</a:t>
            </a:r>
            <a:endParaRPr lang="en-US" altLang="ja-JP" sz="867" dirty="0">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ポーランド・・・・ウクライナ国民の入国を援助　</a:t>
            </a:r>
            <a:endParaRPr lang="en-US" altLang="ja-JP" sz="867" dirty="0">
              <a:latin typeface="HGP創英角ﾎﾟｯﾌﾟ体" panose="040B0A00000000000000" pitchFamily="50" charset="-128"/>
              <a:ea typeface="HGP創英角ﾎﾟｯﾌﾟ体" panose="040B0A00000000000000" pitchFamily="50" charset="-128"/>
            </a:endParaRPr>
          </a:p>
          <a:p>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ロシア・・・・・　ゼレンスキ</a:t>
            </a:r>
            <a:r>
              <a:rPr lang="en-US" altLang="ja-JP" sz="867" dirty="0">
                <a:solidFill>
                  <a:srgbClr val="202124"/>
                </a:solidFill>
                <a:latin typeface="HGP創英角ﾎﾟｯﾌﾟ体" panose="040B0A00000000000000" pitchFamily="50" charset="-128"/>
                <a:ea typeface="HGP創英角ﾎﾟｯﾌﾟ体" panose="040B0A00000000000000" pitchFamily="50" charset="-128"/>
              </a:rPr>
              <a:t>―</a:t>
            </a:r>
            <a:r>
              <a:rPr lang="ja-JP" altLang="en-US" sz="867" dirty="0">
                <a:solidFill>
                  <a:srgbClr val="202124"/>
                </a:solidFill>
                <a:latin typeface="HGP創英角ﾎﾟｯﾌﾟ体" panose="040B0A00000000000000" pitchFamily="50" charset="-128"/>
                <a:ea typeface="HGP創英角ﾎﾟｯﾌﾟ体" panose="040B0A00000000000000" pitchFamily="50" charset="-128"/>
              </a:rPr>
              <a:t>大統領・・・ポーランド</a:t>
            </a:r>
            <a:r>
              <a:rPr lang="ja-JP" altLang="en-US" sz="867" dirty="0">
                <a:solidFill>
                  <a:srgbClr val="FF0000"/>
                </a:solidFill>
                <a:latin typeface="HGP創英角ﾎﾟｯﾌﾟ体" panose="040B0A00000000000000" pitchFamily="50" charset="-128"/>
                <a:ea typeface="HGP創英角ﾎﾟｯﾌﾟ体" panose="040B0A00000000000000" pitchFamily="50" charset="-128"/>
              </a:rPr>
              <a:t>臨時政権</a:t>
            </a:r>
            <a:r>
              <a:rPr lang="ja-JP" altLang="en-US" sz="1040" dirty="0">
                <a:solidFill>
                  <a:srgbClr val="202124"/>
                </a:solidFill>
                <a:latin typeface="HGP創英角ﾎﾟｯﾌﾟ体" panose="040B0A00000000000000" pitchFamily="50" charset="-128"/>
                <a:ea typeface="HGP創英角ﾎﾟｯﾌﾟ体" panose="040B0A00000000000000" pitchFamily="50" charset="-128"/>
              </a:rPr>
              <a:t>　</a:t>
            </a:r>
            <a:r>
              <a:rPr lang="en-US" altLang="ja-JP" sz="867" dirty="0">
                <a:solidFill>
                  <a:srgbClr val="202124"/>
                </a:solidFill>
                <a:latin typeface="arial" panose="020B0604020202020204" pitchFamily="34" charset="0"/>
              </a:rPr>
              <a:t>                                                                       </a:t>
            </a:r>
            <a:r>
              <a:rPr lang="ja-JP" altLang="en-US" sz="780" dirty="0">
                <a:latin typeface="HGP創英角ﾎﾟｯﾌﾟ体" panose="040B0A00000000000000" pitchFamily="50" charset="-128"/>
                <a:ea typeface="HGP創英角ﾎﾟｯﾌﾟ体" panose="040B0A00000000000000" pitchFamily="50" charset="-128"/>
              </a:rPr>
              <a:t>　　　　　　　　　　　　　　　　　　　　　　　　</a:t>
            </a:r>
            <a:endParaRPr lang="en-US" altLang="ja-JP" sz="780" dirty="0">
              <a:latin typeface="HGP創英角ﾎﾟｯﾌﾟ体" panose="040B0A00000000000000" pitchFamily="50" charset="-128"/>
              <a:ea typeface="HGP創英角ﾎﾟｯﾌﾟ体" panose="040B0A00000000000000" pitchFamily="50" charset="-128"/>
            </a:endParaRPr>
          </a:p>
        </p:txBody>
      </p:sp>
      <p:pic>
        <p:nvPicPr>
          <p:cNvPr id="4" name="図 3" descr="マップ&#10;&#10;自動的に生成された説明">
            <a:extLst>
              <a:ext uri="{FF2B5EF4-FFF2-40B4-BE49-F238E27FC236}">
                <a16:creationId xmlns:a16="http://schemas.microsoft.com/office/drawing/2014/main" id="{60C5D6FE-DCEE-4DEA-9161-535351EE04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753408" y="911344"/>
            <a:ext cx="1202530" cy="1613277"/>
          </a:xfrm>
          <a:prstGeom prst="rect">
            <a:avLst/>
          </a:prstGeom>
        </p:spPr>
      </p:pic>
      <p:sp>
        <p:nvSpPr>
          <p:cNvPr id="3" name="大かっこ 2">
            <a:extLst>
              <a:ext uri="{FF2B5EF4-FFF2-40B4-BE49-F238E27FC236}">
                <a16:creationId xmlns:a16="http://schemas.microsoft.com/office/drawing/2014/main" id="{EBDCC034-7D73-4EFD-A74E-DC04FDEEED7D}"/>
              </a:ext>
            </a:extLst>
          </p:cNvPr>
          <p:cNvSpPr/>
          <p:nvPr/>
        </p:nvSpPr>
        <p:spPr>
          <a:xfrm flipH="1">
            <a:off x="2965269" y="1652887"/>
            <a:ext cx="22640" cy="277368"/>
          </a:xfrm>
          <a:prstGeom prst="bracketPair">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780"/>
          </a:p>
        </p:txBody>
      </p:sp>
    </p:spTree>
    <p:extLst>
      <p:ext uri="{BB962C8B-B14F-4D97-AF65-F5344CB8AC3E}">
        <p14:creationId xmlns:p14="http://schemas.microsoft.com/office/powerpoint/2010/main" val="2499531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1B3774E-D250-45C1-BACC-793D37269AB7}"/>
              </a:ext>
            </a:extLst>
          </p:cNvPr>
          <p:cNvSpPr txBox="1"/>
          <p:nvPr/>
        </p:nvSpPr>
        <p:spPr>
          <a:xfrm>
            <a:off x="413792" y="261764"/>
            <a:ext cx="4032448" cy="2493760"/>
          </a:xfrm>
          <a:prstGeom prst="rect">
            <a:avLst/>
          </a:prstGeom>
          <a:noFill/>
        </p:spPr>
        <p:txBody>
          <a:bodyPr wrap="square">
            <a:spAutoFit/>
          </a:bodyPr>
          <a:lstStyle/>
          <a:p>
            <a:r>
              <a:rPr kumimoji="1" lang="ja-JP" altLang="en-US" sz="1733" dirty="0">
                <a:latin typeface="HGP創英角ﾎﾟｯﾌﾟ体" panose="040B0A00000000000000" pitchFamily="50" charset="-128"/>
                <a:ea typeface="HGP創英角ﾎﾟｯﾌﾟ体" panose="040B0A00000000000000" pitchFamily="50" charset="-128"/>
              </a:rPr>
              <a:t>　ロシア　人類史初　原発攻撃　</a:t>
            </a:r>
            <a:r>
              <a:rPr kumimoji="1" lang="ja-JP" altLang="en-US" sz="1040" dirty="0">
                <a:latin typeface="HGP創英角ﾎﾟｯﾌﾟ体" panose="040B0A00000000000000" pitchFamily="50" charset="-128"/>
                <a:ea typeface="HGP創英角ﾎﾟｯﾌﾟ体" panose="040B0A00000000000000" pitchFamily="50" charset="-128"/>
              </a:rPr>
              <a:t>３</a:t>
            </a:r>
            <a:r>
              <a:rPr kumimoji="1" lang="en-US" altLang="ja-JP" sz="1040" dirty="0">
                <a:latin typeface="HGP創英角ﾎﾟｯﾌﾟ体" panose="040B0A00000000000000" pitchFamily="50" charset="-128"/>
                <a:ea typeface="HGP創英角ﾎﾟｯﾌﾟ体" panose="040B0A00000000000000" pitchFamily="50" charset="-128"/>
              </a:rPr>
              <a:t>/4</a:t>
            </a:r>
            <a:endParaRPr kumimoji="1" lang="en-US" altLang="ja-JP" sz="1733" dirty="0">
              <a:latin typeface="HGP創英角ﾎﾟｯﾌﾟ体" panose="040B0A00000000000000" pitchFamily="50" charset="-128"/>
              <a:ea typeface="HGP創英角ﾎﾟｯﾌﾟ体" panose="040B0A00000000000000" pitchFamily="50" charset="-128"/>
            </a:endParaRPr>
          </a:p>
          <a:p>
            <a:r>
              <a:rPr lang="ja-JP" altLang="en-US" sz="1733" dirty="0">
                <a:latin typeface="HGP創英角ﾎﾟｯﾌﾟ体" panose="040B0A00000000000000" pitchFamily="50" charset="-128"/>
                <a:ea typeface="HGP創英角ﾎﾟｯﾌﾟ体" panose="040B0A00000000000000" pitchFamily="50" charset="-128"/>
              </a:rPr>
              <a:t>　　　　　　　　　　　　　　　</a:t>
            </a:r>
            <a:r>
              <a:rPr lang="ja-JP" altLang="en-US" sz="867" dirty="0">
                <a:latin typeface="HGP創英角ﾎﾟｯﾌﾟ体" panose="040B0A00000000000000" pitchFamily="50" charset="-128"/>
                <a:ea typeface="HGP創英角ﾎﾟｯﾌﾟ体" panose="040B0A00000000000000" pitchFamily="50" charset="-128"/>
              </a:rPr>
              <a:t>３月４日午前２時半</a:t>
            </a:r>
            <a:endParaRPr lang="en-US" altLang="ja-JP" sz="867" dirty="0">
              <a:latin typeface="HGP創英角ﾎﾟｯﾌﾟ体" panose="040B0A00000000000000" pitchFamily="50" charset="-128"/>
              <a:ea typeface="HGP創英角ﾎﾟｯﾌﾟ体" panose="040B0A00000000000000" pitchFamily="50" charset="-128"/>
            </a:endParaRPr>
          </a:p>
          <a:p>
            <a:r>
              <a:rPr kumimoji="1" lang="ja-JP" altLang="en-US" sz="867" dirty="0">
                <a:latin typeface="HGP創英角ﾎﾟｯﾌﾟ体" panose="040B0A00000000000000" pitchFamily="50" charset="-128"/>
                <a:ea typeface="HGP創英角ﾎﾟｯﾌﾟ体" panose="040B0A00000000000000" pitchFamily="50" charset="-128"/>
              </a:rPr>
              <a:t>　　　　　　　　　　　　　　　　　　　　　　　　　　</a:t>
            </a:r>
            <a:r>
              <a:rPr kumimoji="1" lang="ja-JP" altLang="en-US" sz="867" dirty="0">
                <a:solidFill>
                  <a:srgbClr val="FF0000"/>
                </a:solidFill>
                <a:latin typeface="HGP創英角ﾎﾟｯﾌﾟ体" panose="040B0A00000000000000" pitchFamily="50" charset="-128"/>
                <a:ea typeface="HGP創英角ﾎﾟｯﾌﾟ体" panose="040B0A00000000000000" pitchFamily="50" charset="-128"/>
              </a:rPr>
              <a:t>攻撃</a:t>
            </a:r>
            <a:r>
              <a:rPr kumimoji="1" lang="ja-JP" altLang="en-US" sz="867" dirty="0">
                <a:latin typeface="HGP創英角ﾎﾟｯﾌﾟ体" panose="040B0A00000000000000" pitchFamily="50" charset="-128"/>
                <a:ea typeface="HGP創英角ﾎﾟｯﾌﾟ体" panose="040B0A00000000000000" pitchFamily="50" charset="-128"/>
              </a:rPr>
              <a:t>　ザボリージャ原発６基</a:t>
            </a:r>
            <a:endParaRPr kumimoji="1" lang="en-US" altLang="ja-JP" sz="867" dirty="0">
              <a:latin typeface="HGP創英角ﾎﾟｯﾌﾟ体" panose="040B0A00000000000000" pitchFamily="50" charset="-128"/>
              <a:ea typeface="HGP創英角ﾎﾟｯﾌﾟ体" panose="040B0A00000000000000" pitchFamily="50" charset="-128"/>
            </a:endParaRPr>
          </a:p>
          <a:p>
            <a:r>
              <a:rPr lang="en-US" altLang="ja-JP" sz="867" dirty="0">
                <a:latin typeface="HGP創英角ﾎﾟｯﾌﾟ体" panose="040B0A00000000000000" pitchFamily="50" charset="-128"/>
                <a:ea typeface="HGP創英角ﾎﾟｯﾌﾟ体" panose="040B0A00000000000000" pitchFamily="50" charset="-128"/>
              </a:rPr>
              <a:t>                                                            </a:t>
            </a:r>
            <a:r>
              <a:rPr lang="ja-JP" altLang="en-US" sz="867" dirty="0">
                <a:latin typeface="HGP創英角ﾎﾟｯﾌﾟ体" panose="040B0A00000000000000" pitchFamily="50" charset="-128"/>
                <a:ea typeface="HGP創英角ﾎﾟｯﾌﾟ体" panose="040B0A00000000000000" pitchFamily="50" charset="-128"/>
              </a:rPr>
              <a:t>ロブノフ原発４基　　　　　　　</a:t>
            </a:r>
            <a:endParaRPr lang="en-US" altLang="ja-JP" sz="867" dirty="0">
              <a:latin typeface="HGP創英角ﾎﾟｯﾌﾟ体" panose="040B0A00000000000000" pitchFamily="50" charset="-128"/>
              <a:ea typeface="HGP創英角ﾎﾟｯﾌﾟ体" panose="040B0A00000000000000" pitchFamily="50" charset="-128"/>
            </a:endParaRPr>
          </a:p>
          <a:p>
            <a:r>
              <a:rPr kumimoji="1" lang="ja-JP" altLang="en-US" sz="867" dirty="0">
                <a:latin typeface="HGP創英角ﾎﾟｯﾌﾟ体" panose="040B0A00000000000000" pitchFamily="50" charset="-128"/>
                <a:ea typeface="HGP創英角ﾎﾟｯﾌﾟ体" panose="040B0A00000000000000" pitchFamily="50" charset="-128"/>
              </a:rPr>
              <a:t>　　　　　　　　　　　　　　　　　　　　　　　　　　　　　　フルメニツキ原発２基</a:t>
            </a:r>
            <a:endParaRPr kumimoji="1" lang="en-US" altLang="ja-JP" sz="867" dirty="0">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　　　　　　　　　　　　　　　　　　　　　　　　　　　　　　南ウクライナ原発３基</a:t>
            </a:r>
            <a:endParaRPr lang="en-US" altLang="ja-JP" sz="867" dirty="0">
              <a:latin typeface="HGP創英角ﾎﾟｯﾌﾟ体" panose="040B0A00000000000000" pitchFamily="50" charset="-128"/>
              <a:ea typeface="HGP創英角ﾎﾟｯﾌﾟ体" panose="040B0A00000000000000" pitchFamily="50" charset="-128"/>
            </a:endParaRPr>
          </a:p>
          <a:p>
            <a:r>
              <a:rPr kumimoji="1" lang="ja-JP" altLang="en-US" sz="867" dirty="0">
                <a:latin typeface="HGP創英角ﾎﾟｯﾌﾟ体" panose="040B0A00000000000000" pitchFamily="50" charset="-128"/>
                <a:ea typeface="HGP創英角ﾎﾟｯﾌﾟ体" panose="040B0A00000000000000" pitchFamily="50" charset="-128"/>
              </a:rPr>
              <a:t>　　　　　　　　　　　　　　　　　　　　　　　　　　　　　　チェルノブイリ原発（閉）　　　　</a:t>
            </a:r>
            <a:endParaRPr kumimoji="1" lang="en-US" altLang="ja-JP" sz="867" dirty="0">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　　　　　　　　　　　　　　　　　　　　　　　　　　国際法に反する行為</a:t>
            </a:r>
            <a:endParaRPr lang="en-US" altLang="ja-JP" sz="867" dirty="0">
              <a:latin typeface="HGP創英角ﾎﾟｯﾌﾟ体" panose="040B0A00000000000000" pitchFamily="50" charset="-128"/>
              <a:ea typeface="HGP創英角ﾎﾟｯﾌﾟ体" panose="040B0A00000000000000" pitchFamily="50" charset="-128"/>
            </a:endParaRPr>
          </a:p>
          <a:p>
            <a:r>
              <a:rPr kumimoji="1" lang="ja-JP" altLang="en-US" sz="867" dirty="0">
                <a:latin typeface="HGP創英角ﾎﾟｯﾌﾟ体" panose="040B0A00000000000000" pitchFamily="50" charset="-128"/>
                <a:ea typeface="HGP創英角ﾎﾟｯﾌﾟ体" panose="040B0A00000000000000" pitchFamily="50" charset="-128"/>
              </a:rPr>
              <a:t>　　　　　　　　　　　　　　　　　　　　　　　　　　　　　　</a:t>
            </a:r>
            <a:r>
              <a:rPr kumimoji="1" lang="ja-JP" altLang="en-US" sz="867" dirty="0">
                <a:solidFill>
                  <a:srgbClr val="FF0000"/>
                </a:solidFill>
                <a:latin typeface="HGP創英角ﾎﾟｯﾌﾟ体" panose="040B0A00000000000000" pitchFamily="50" charset="-128"/>
                <a:ea typeface="HGP創英角ﾎﾟｯﾌﾟ体" panose="040B0A00000000000000" pitchFamily="50" charset="-128"/>
              </a:rPr>
              <a:t>ジュネーブ条約</a:t>
            </a:r>
            <a:endParaRPr kumimoji="1" lang="en-US" altLang="ja-JP" sz="867" dirty="0">
              <a:solidFill>
                <a:srgbClr val="FF0000"/>
              </a:solidFill>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　　　　　　　　　　　　　　　　　　　　　　　　　　　　　軍事目標であっても住民</a:t>
            </a:r>
            <a:endParaRPr lang="en-US" altLang="ja-JP" sz="867" dirty="0">
              <a:latin typeface="HGP創英角ﾎﾟｯﾌﾟ体" panose="040B0A00000000000000" pitchFamily="50" charset="-128"/>
              <a:ea typeface="HGP創英角ﾎﾟｯﾌﾟ体" panose="040B0A00000000000000" pitchFamily="50" charset="-128"/>
            </a:endParaRPr>
          </a:p>
          <a:p>
            <a:r>
              <a:rPr kumimoji="1" lang="ja-JP" altLang="en-US" sz="867" dirty="0">
                <a:latin typeface="HGP創英角ﾎﾟｯﾌﾟ体" panose="040B0A00000000000000" pitchFamily="50" charset="-128"/>
                <a:ea typeface="HGP創英角ﾎﾟｯﾌﾟ体" panose="040B0A00000000000000" pitchFamily="50" charset="-128"/>
              </a:rPr>
              <a:t>　　　　　　　　　　　　　　　　　　　　　　　　　　　　　に重大な損失を伴う場合は　　　　　　　　　　　　　　　　　　　　　　　　　　   　　　</a:t>
            </a:r>
            <a:endParaRPr kumimoji="1" lang="en-US" altLang="ja-JP" sz="867" dirty="0">
              <a:latin typeface="HGP創英角ﾎﾟｯﾌﾟ体" panose="040B0A00000000000000" pitchFamily="50" charset="-128"/>
              <a:ea typeface="HGP創英角ﾎﾟｯﾌﾟ体" panose="040B0A00000000000000" pitchFamily="50" charset="-128"/>
            </a:endParaRPr>
          </a:p>
          <a:p>
            <a:r>
              <a:rPr kumimoji="1" lang="ja-JP" altLang="en-US" sz="867" dirty="0">
                <a:latin typeface="HGP創英角ﾎﾟｯﾌﾟ体" panose="040B0A00000000000000" pitchFamily="50" charset="-128"/>
                <a:ea typeface="HGP創英角ﾎﾟｯﾌﾟ体" panose="040B0A00000000000000" pitchFamily="50" charset="-128"/>
              </a:rPr>
              <a:t>　　　　　　　　　　　　　　　　　　　　　　　　　　　　　攻撃の対象にしてはならない。　　</a:t>
            </a:r>
            <a:endParaRPr kumimoji="1" lang="en-US" altLang="ja-JP" sz="867" dirty="0">
              <a:latin typeface="HGP創英角ﾎﾟｯﾌﾟ体" panose="040B0A00000000000000" pitchFamily="50" charset="-128"/>
              <a:ea typeface="HGP創英角ﾎﾟｯﾌﾟ体" panose="040B0A00000000000000" pitchFamily="50" charset="-128"/>
            </a:endParaRPr>
          </a:p>
          <a:p>
            <a:r>
              <a:rPr lang="ja-JP" altLang="en-US" sz="867" dirty="0">
                <a:latin typeface="HGP創英角ﾎﾟｯﾌﾟ体" panose="040B0A00000000000000" pitchFamily="50" charset="-128"/>
                <a:ea typeface="HGP創英角ﾎﾟｯﾌﾟ体" panose="040B0A00000000000000" pitchFamily="50" charset="-128"/>
              </a:rPr>
              <a:t>現在　キエフの北　</a:t>
            </a:r>
            <a:r>
              <a:rPr lang="en-US" altLang="ja-JP" sz="867" dirty="0">
                <a:latin typeface="HGP創英角ﾎﾟｯﾌﾟ体" panose="040B0A00000000000000" pitchFamily="50" charset="-128"/>
                <a:ea typeface="HGP創英角ﾎﾟｯﾌﾟ体" panose="040B0A00000000000000" pitchFamily="50" charset="-128"/>
              </a:rPr>
              <a:t>100</a:t>
            </a:r>
            <a:r>
              <a:rPr lang="ja-JP" altLang="en-US" sz="867" dirty="0">
                <a:latin typeface="HGP創英角ﾎﾟｯﾌﾟ体" panose="040B0A00000000000000" pitchFamily="50" charset="-128"/>
                <a:ea typeface="HGP創英角ﾎﾟｯﾌﾟ体" panose="040B0A00000000000000" pitchFamily="50" charset="-128"/>
              </a:rPr>
              <a:t>キロに迫る。</a:t>
            </a:r>
            <a:r>
              <a:rPr kumimoji="1" lang="ja-JP" altLang="en-US" sz="867" dirty="0">
                <a:latin typeface="HGP創英角ﾎﾟｯﾌﾟ体" panose="040B0A00000000000000" pitchFamily="50" charset="-128"/>
                <a:ea typeface="HGP創英角ﾎﾟｯﾌﾟ体" panose="040B0A00000000000000" pitchFamily="50" charset="-128"/>
              </a:rPr>
              <a:t>ザボリージャ原発</a:t>
            </a:r>
            <a:r>
              <a:rPr kumimoji="1" lang="ja-JP" altLang="en-US" sz="867" dirty="0">
                <a:solidFill>
                  <a:srgbClr val="FF0000"/>
                </a:solidFill>
                <a:latin typeface="HGP創英角ﾎﾟｯﾌﾟ体" panose="040B0A00000000000000" pitchFamily="50" charset="-128"/>
                <a:ea typeface="HGP創英角ﾎﾟｯﾌﾟ体" panose="040B0A00000000000000" pitchFamily="50" charset="-128"/>
              </a:rPr>
              <a:t>占領</a:t>
            </a:r>
            <a:endParaRPr kumimoji="1" lang="en-US" altLang="ja-JP" sz="867" dirty="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867" dirty="0">
                <a:latin typeface="HGP創英角ﾎﾟｯﾌﾟ体" panose="040B0A00000000000000" pitchFamily="50" charset="-128"/>
                <a:ea typeface="HGP創英角ﾎﾟｯﾌﾟ体" panose="040B0A00000000000000" pitchFamily="50" charset="-128"/>
              </a:rPr>
              <a:t>◆　　国債原子力機関（</a:t>
            </a:r>
            <a:r>
              <a:rPr kumimoji="1" lang="en-US" altLang="ja-JP" sz="867" dirty="0">
                <a:latin typeface="HGP創英角ﾎﾟｯﾌﾟ体" panose="040B0A00000000000000" pitchFamily="50" charset="-128"/>
                <a:ea typeface="HGP創英角ﾎﾟｯﾌﾟ体" panose="040B0A00000000000000" pitchFamily="50" charset="-128"/>
              </a:rPr>
              <a:t>IAIA)</a:t>
            </a:r>
            <a:r>
              <a:rPr lang="en-CA" altLang="ja-JP" sz="867" dirty="0">
                <a:latin typeface="HGP創英角ﾎﾟｯﾌﾟ体" panose="040B0A00000000000000" pitchFamily="50" charset="-128"/>
                <a:ea typeface="HGP創英角ﾎﾟｯﾌﾟ体" panose="040B0A00000000000000" pitchFamily="50" charset="-128"/>
              </a:rPr>
              <a:t> </a:t>
            </a:r>
            <a:r>
              <a:rPr lang="ja-JP" altLang="en-US" sz="867" dirty="0">
                <a:latin typeface="HGP創英角ﾎﾟｯﾌﾟ体" panose="040B0A00000000000000" pitchFamily="50" charset="-128"/>
                <a:ea typeface="HGP創英角ﾎﾟｯﾌﾟ体" panose="040B0A00000000000000" pitchFamily="50" charset="-128"/>
              </a:rPr>
              <a:t>グロッシ事務局長（原発の状況を憂慮）</a:t>
            </a:r>
            <a:endParaRPr lang="en-US" altLang="ja-JP" sz="867" dirty="0">
              <a:latin typeface="HGP創英角ﾎﾟｯﾌﾟ体" panose="040B0A00000000000000" pitchFamily="50" charset="-128"/>
              <a:ea typeface="HGP創英角ﾎﾟｯﾌﾟ体" panose="040B0A00000000000000" pitchFamily="50" charset="-128"/>
            </a:endParaRPr>
          </a:p>
          <a:p>
            <a:r>
              <a:rPr kumimoji="1" lang="ja-JP" altLang="en-US" sz="867" dirty="0">
                <a:latin typeface="HGP創英角ﾎﾟｯﾌﾟ体" panose="040B0A00000000000000" pitchFamily="50" charset="-128"/>
                <a:ea typeface="HGP創英角ﾎﾟｯﾌﾟ体" panose="040B0A00000000000000" pitchFamily="50" charset="-128"/>
              </a:rPr>
              <a:t>◆　　岸田首相　（福島原発事故を経験したわが国賭しては、最も強い</a:t>
            </a:r>
            <a:endParaRPr kumimoji="1" lang="en-US" altLang="ja-JP" sz="867" dirty="0">
              <a:latin typeface="HGP創英角ﾎﾟｯﾌﾟ体" panose="040B0A00000000000000" pitchFamily="50" charset="-128"/>
              <a:ea typeface="HGP創英角ﾎﾟｯﾌﾟ体" panose="040B0A00000000000000" pitchFamily="50" charset="-128"/>
            </a:endParaRPr>
          </a:p>
          <a:p>
            <a:r>
              <a:rPr kumimoji="1" lang="en-US" altLang="ja-JP" sz="867" dirty="0">
                <a:latin typeface="HGP創英角ﾎﾟｯﾌﾟ体" panose="040B0A00000000000000" pitchFamily="50" charset="-128"/>
                <a:ea typeface="HGP創英角ﾎﾟｯﾌﾟ体" panose="040B0A00000000000000" pitchFamily="50" charset="-128"/>
              </a:rPr>
              <a:t>                       </a:t>
            </a:r>
            <a:r>
              <a:rPr kumimoji="1" lang="ja-JP" altLang="en-US" sz="867" dirty="0">
                <a:latin typeface="HGP創英角ﾎﾟｯﾌﾟ体" panose="040B0A00000000000000" pitchFamily="50" charset="-128"/>
                <a:ea typeface="HGP創英角ﾎﾟｯﾌﾟ体" panose="040B0A00000000000000" pitchFamily="50" charset="-128"/>
              </a:rPr>
              <a:t>言葉で非難する）と声明。</a:t>
            </a:r>
            <a:endParaRPr kumimoji="1" lang="en-US" altLang="ja-JP" sz="867" dirty="0">
              <a:latin typeface="HGP創英角ﾎﾟｯﾌﾟ体" panose="040B0A00000000000000" pitchFamily="50" charset="-128"/>
              <a:ea typeface="HGP創英角ﾎﾟｯﾌﾟ体" panose="040B0A00000000000000" pitchFamily="50" charset="-128"/>
            </a:endParaRPr>
          </a:p>
        </p:txBody>
      </p:sp>
      <p:pic>
        <p:nvPicPr>
          <p:cNvPr id="5" name="図 4" descr="タイムライン が含まれている画像&#10;&#10;自動的に生成された説明">
            <a:extLst>
              <a:ext uri="{FF2B5EF4-FFF2-40B4-BE49-F238E27FC236}">
                <a16:creationId xmlns:a16="http://schemas.microsoft.com/office/drawing/2014/main" id="{FD12A8D1-6C77-440B-8209-611F672E04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794316" y="570287"/>
            <a:ext cx="1296150" cy="1687217"/>
          </a:xfrm>
          <a:prstGeom prst="rect">
            <a:avLst/>
          </a:prstGeom>
        </p:spPr>
      </p:pic>
    </p:spTree>
    <p:extLst>
      <p:ext uri="{BB962C8B-B14F-4D97-AF65-F5344CB8AC3E}">
        <p14:creationId xmlns:p14="http://schemas.microsoft.com/office/powerpoint/2010/main" val="2722924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BAD0C86-AA8F-4D40-95DD-2BC29F0FD6A3}"/>
              </a:ext>
            </a:extLst>
          </p:cNvPr>
          <p:cNvSpPr txBox="1"/>
          <p:nvPr/>
        </p:nvSpPr>
        <p:spPr>
          <a:xfrm>
            <a:off x="172250" y="189756"/>
            <a:ext cx="4345998" cy="2754600"/>
          </a:xfrm>
          <a:prstGeom prst="rect">
            <a:avLst/>
          </a:prstGeom>
          <a:noFill/>
        </p:spPr>
        <p:txBody>
          <a:bodyPr wrap="square" rtlCol="0">
            <a:spAutoFit/>
          </a:bodyPr>
          <a:lstStyle/>
          <a:p>
            <a:r>
              <a:rPr kumimoji="1" lang="ja-JP" altLang="en-US" sz="1100" dirty="0">
                <a:latin typeface="HGS創英角ﾎﾟｯﾌﾟ体" panose="040B0A00000000000000" pitchFamily="50" charset="-128"/>
                <a:ea typeface="HGS創英角ﾎﾟｯﾌﾟ体" panose="040B0A00000000000000" pitchFamily="50" charset="-128"/>
              </a:rPr>
              <a:t>ウクライナ</a:t>
            </a:r>
            <a:r>
              <a:rPr kumimoji="1" lang="ja-JP" altLang="en-US" sz="1050" dirty="0">
                <a:latin typeface="HGS創英角ﾎﾟｯﾌﾟ体" panose="040B0A00000000000000" pitchFamily="50" charset="-128"/>
                <a:ea typeface="HGS創英角ﾎﾟｯﾌﾟ体" panose="040B0A00000000000000" pitchFamily="50" charset="-128"/>
              </a:rPr>
              <a:t>　</a:t>
            </a:r>
            <a:r>
              <a:rPr kumimoji="1" lang="ja-JP" altLang="en-US" sz="1650" b="1" dirty="0">
                <a:latin typeface="HGS創英角ﾎﾟｯﾌﾟ体" panose="040B0A00000000000000" pitchFamily="50" charset="-128"/>
                <a:ea typeface="HGS創英角ﾎﾟｯﾌﾟ体" panose="040B0A00000000000000" pitchFamily="50" charset="-128"/>
              </a:rPr>
              <a:t>ゼレンスキ</a:t>
            </a:r>
            <a:r>
              <a:rPr kumimoji="1" lang="en-US" altLang="ja-JP" sz="1650" b="1" dirty="0">
                <a:latin typeface="HGS創英角ﾎﾟｯﾌﾟ体" panose="040B0A00000000000000" pitchFamily="50" charset="-128"/>
                <a:ea typeface="HGS創英角ﾎﾟｯﾌﾟ体" panose="040B0A00000000000000" pitchFamily="50" charset="-128"/>
              </a:rPr>
              <a:t>―</a:t>
            </a:r>
            <a:r>
              <a:rPr kumimoji="1" lang="ja-JP" altLang="en-US" sz="1650" b="1" dirty="0">
                <a:latin typeface="HGS創英角ﾎﾟｯﾌﾟ体" panose="040B0A00000000000000" pitchFamily="50" charset="-128"/>
                <a:ea typeface="HGS創英角ﾎﾟｯﾌﾟ体" panose="040B0A00000000000000" pitchFamily="50" charset="-128"/>
              </a:rPr>
              <a:t>大統領怒る　</a:t>
            </a:r>
            <a:r>
              <a:rPr kumimoji="1" lang="ja-JP" altLang="en-US" sz="1000" b="1" dirty="0">
                <a:latin typeface="HGS創英角ﾎﾟｯﾌﾟ体" panose="040B0A00000000000000" pitchFamily="50" charset="-128"/>
                <a:ea typeface="HGS創英角ﾎﾟｯﾌﾟ体" panose="040B0A00000000000000" pitchFamily="50" charset="-128"/>
              </a:rPr>
              <a:t>４月５日</a:t>
            </a:r>
            <a:endParaRPr kumimoji="1" lang="en-US" altLang="ja-JP" sz="1000" b="1" dirty="0">
              <a:latin typeface="HGS創英角ﾎﾟｯﾌﾟ体" panose="040B0A00000000000000" pitchFamily="50" charset="-128"/>
              <a:ea typeface="HGS創英角ﾎﾟｯﾌﾟ体" panose="040B0A00000000000000" pitchFamily="50" charset="-128"/>
            </a:endParaRPr>
          </a:p>
          <a:p>
            <a:r>
              <a:rPr kumimoji="1" lang="ja-JP" altLang="en-US" sz="1200" b="1" dirty="0">
                <a:latin typeface="HGS創英角ﾎﾟｯﾌﾟ体" panose="040B0A00000000000000" pitchFamily="50" charset="-128"/>
                <a:ea typeface="HGS創英角ﾎﾟｯﾌﾟ体" panose="040B0A00000000000000" pitchFamily="50" charset="-128"/>
              </a:rPr>
              <a:t>　　　　　</a:t>
            </a:r>
            <a:endParaRPr kumimoji="1" lang="en-US" altLang="ja-JP" sz="1200" b="1" dirty="0">
              <a:latin typeface="HGS創英角ﾎﾟｯﾌﾟ体" panose="040B0A00000000000000" pitchFamily="50" charset="-128"/>
              <a:ea typeface="HGS創英角ﾎﾟｯﾌﾟ体" panose="040B0A00000000000000" pitchFamily="50" charset="-128"/>
            </a:endParaRPr>
          </a:p>
          <a:p>
            <a:r>
              <a:rPr kumimoji="1" lang="ja-JP" altLang="en-US" sz="1200" b="1" dirty="0">
                <a:latin typeface="HGS創英角ﾎﾟｯﾌﾟ体" panose="040B0A00000000000000" pitchFamily="50" charset="-128"/>
                <a:ea typeface="HGS創英角ﾎﾟｯﾌﾟ体" panose="040B0A00000000000000" pitchFamily="50" charset="-128"/>
              </a:rPr>
              <a:t>キーウ近郊　</a:t>
            </a:r>
            <a:r>
              <a:rPr kumimoji="1" lang="ja-JP" altLang="en-US" sz="1200" b="1" dirty="0">
                <a:solidFill>
                  <a:srgbClr val="FF0000"/>
                </a:solidFill>
                <a:latin typeface="HGS創英角ﾎﾟｯﾌﾟ体" panose="040B0A00000000000000" pitchFamily="50" charset="-128"/>
                <a:ea typeface="HGS創英角ﾎﾟｯﾌﾟ体" panose="040B0A00000000000000" pitchFamily="50" charset="-128"/>
              </a:rPr>
              <a:t>ブチャ</a:t>
            </a:r>
            <a:r>
              <a:rPr kumimoji="1" lang="ja-JP" altLang="en-US" sz="900" b="1" dirty="0">
                <a:latin typeface="HGS創英角ﾎﾟｯﾌﾟ体" panose="040B0A00000000000000" pitchFamily="50" charset="-128"/>
                <a:ea typeface="HGS創英角ﾎﾟｯﾌﾟ体" panose="040B0A00000000000000" pitchFamily="50" charset="-128"/>
              </a:rPr>
              <a:t>で</a:t>
            </a:r>
            <a:r>
              <a:rPr kumimoji="1" lang="ja-JP" altLang="en-US" sz="1000" b="1" dirty="0">
                <a:solidFill>
                  <a:srgbClr val="FF0000"/>
                </a:solidFill>
                <a:latin typeface="HGS創英角ﾎﾟｯﾌﾟ体" panose="040B0A00000000000000" pitchFamily="50" charset="-128"/>
                <a:ea typeface="HGS創英角ﾎﾟｯﾌﾟ体" panose="040B0A00000000000000" pitchFamily="50" charset="-128"/>
              </a:rPr>
              <a:t>虐殺</a:t>
            </a:r>
            <a:r>
              <a:rPr kumimoji="1" lang="ja-JP" altLang="en-US" sz="1000" b="1" dirty="0">
                <a:latin typeface="HGS創英角ﾎﾟｯﾌﾟ体" panose="040B0A00000000000000" pitchFamily="50" charset="-128"/>
                <a:ea typeface="HGS創英角ﾎﾟｯﾌﾟ体" panose="040B0A00000000000000" pitchFamily="50" charset="-128"/>
              </a:rPr>
              <a:t>　４１０遺体（子ども、女性）</a:t>
            </a:r>
            <a:endParaRPr kumimoji="1" lang="en-US" altLang="ja-JP" sz="1000" b="1" dirty="0">
              <a:latin typeface="HGS創英角ﾎﾟｯﾌﾟ体" panose="040B0A00000000000000" pitchFamily="50" charset="-128"/>
              <a:ea typeface="HGS創英角ﾎﾟｯﾌﾟ体" panose="040B0A00000000000000" pitchFamily="50" charset="-128"/>
            </a:endParaRPr>
          </a:p>
          <a:p>
            <a:r>
              <a:rPr kumimoji="1" lang="ja-JP" altLang="en-US" sz="1000" b="1" dirty="0">
                <a:latin typeface="HGS創英角ﾎﾟｯﾌﾟ体" panose="040B0A00000000000000" pitchFamily="50" charset="-128"/>
                <a:ea typeface="HGS創英角ﾎﾟｯﾌﾟ体" panose="040B0A00000000000000" pitchFamily="50" charset="-128"/>
              </a:rPr>
              <a:t>　　　　　　　 イルピン　　ボロジャンカ　</a:t>
            </a:r>
            <a:r>
              <a:rPr kumimoji="1" lang="en-US" altLang="ja-JP" sz="1000" b="1" dirty="0">
                <a:latin typeface="HGS創英角ﾎﾟｯﾌﾟ体" panose="040B0A00000000000000" pitchFamily="50" charset="-128"/>
                <a:ea typeface="HGS創英角ﾎﾟｯﾌﾟ体" panose="040B0A00000000000000" pitchFamily="50" charset="-128"/>
              </a:rPr>
              <a:t>200</a:t>
            </a:r>
            <a:r>
              <a:rPr kumimoji="1" lang="ja-JP" altLang="en-US" sz="1000" b="1" dirty="0">
                <a:latin typeface="HGS創英角ﾎﾟｯﾌﾟ体" panose="040B0A00000000000000" pitchFamily="50" charset="-128"/>
                <a:ea typeface="HGS創英角ﾎﾟｯﾌﾟ体" panose="040B0A00000000000000" pitchFamily="50" charset="-128"/>
              </a:rPr>
              <a:t>人</a:t>
            </a:r>
            <a:r>
              <a:rPr kumimoji="1" lang="ja-JP" altLang="en-US" sz="1000" dirty="0">
                <a:latin typeface="HGS創英角ﾎﾟｯﾌﾟ体" panose="040B0A00000000000000" pitchFamily="50" charset="-128"/>
                <a:ea typeface="HGS創英角ﾎﾟｯﾌﾟ体" panose="040B0A00000000000000" pitchFamily="50" charset="-128"/>
              </a:rPr>
              <a:t>　　　　　　　　　 </a:t>
            </a:r>
            <a:endParaRPr kumimoji="1" lang="en-US" altLang="ja-JP" sz="900" dirty="0">
              <a:latin typeface="HGS創英角ﾎﾟｯﾌﾟ体" panose="040B0A00000000000000" pitchFamily="50" charset="-128"/>
              <a:ea typeface="HGS創英角ﾎﾟｯﾌﾟ体" panose="040B0A00000000000000" pitchFamily="50" charset="-128"/>
            </a:endParaRPr>
          </a:p>
          <a:p>
            <a:r>
              <a:rPr kumimoji="1" lang="ja-JP" altLang="en-US" sz="900" dirty="0">
                <a:latin typeface="HGS創英角ﾎﾟｯﾌﾟ体" panose="040B0A00000000000000" pitchFamily="50" charset="-128"/>
                <a:ea typeface="HGS創英角ﾎﾟｯﾌﾟ体" panose="040B0A00000000000000" pitchFamily="50" charset="-128"/>
              </a:rPr>
              <a:t> １，</a:t>
            </a:r>
            <a:r>
              <a:rPr kumimoji="1" lang="ja-JP" altLang="en-US" sz="1050" dirty="0">
                <a:solidFill>
                  <a:srgbClr val="00B0F0"/>
                </a:solidFill>
                <a:latin typeface="HGS創英角ﾎﾟｯﾌﾟ体" panose="040B0A00000000000000" pitchFamily="50" charset="-128"/>
                <a:ea typeface="HGS創英角ﾎﾟｯﾌﾟ体" panose="040B0A00000000000000" pitchFamily="50" charset="-128"/>
              </a:rPr>
              <a:t>集団虐殺（シエノサイト）</a:t>
            </a:r>
            <a:endParaRPr kumimoji="1" lang="en-US" altLang="ja-JP" sz="1050" dirty="0">
              <a:solidFill>
                <a:srgbClr val="00B0F0"/>
              </a:solidFill>
              <a:latin typeface="HGS創英角ﾎﾟｯﾌﾟ体" panose="040B0A00000000000000" pitchFamily="50" charset="-128"/>
              <a:ea typeface="HGS創英角ﾎﾟｯﾌﾟ体" panose="040B0A00000000000000" pitchFamily="50" charset="-128"/>
            </a:endParaRPr>
          </a:p>
          <a:p>
            <a:r>
              <a:rPr kumimoji="1" lang="ja-JP" altLang="en-US" sz="900" dirty="0">
                <a:latin typeface="HGS創英角ﾎﾟｯﾌﾟ体" panose="040B0A00000000000000" pitchFamily="50" charset="-128"/>
                <a:ea typeface="HGS創英角ﾎﾟｯﾌﾟ体" panose="040B0A00000000000000" pitchFamily="50" charset="-128"/>
              </a:rPr>
              <a:t>　　　 拷問、子どもを殺害、しばる、目隠し、手足を切断、後頭部から射殺、　</a:t>
            </a:r>
            <a:endParaRPr kumimoji="1" lang="en-US" altLang="ja-JP" sz="900" dirty="0">
              <a:latin typeface="HGS創英角ﾎﾟｯﾌﾟ体" panose="040B0A00000000000000" pitchFamily="50" charset="-128"/>
              <a:ea typeface="HGS創英角ﾎﾟｯﾌﾟ体" panose="040B0A00000000000000" pitchFamily="50" charset="-128"/>
            </a:endParaRPr>
          </a:p>
          <a:p>
            <a:r>
              <a:rPr kumimoji="1" lang="ja-JP" altLang="en-US" sz="900" dirty="0">
                <a:latin typeface="HGS創英角ﾎﾟｯﾌﾟ体" panose="040B0A00000000000000" pitchFamily="50" charset="-128"/>
                <a:ea typeface="HGS創英角ﾎﾟｯﾌﾟ体" panose="040B0A00000000000000" pitchFamily="50" charset="-128"/>
              </a:rPr>
              <a:t>　　　 井戸に投げ込む、レイプ、略奪、</a:t>
            </a:r>
            <a:endParaRPr kumimoji="1" lang="en-US" altLang="ja-JP" sz="900" dirty="0">
              <a:latin typeface="HGS創英角ﾎﾟｯﾌﾟ体" panose="040B0A00000000000000" pitchFamily="50" charset="-128"/>
              <a:ea typeface="HGS創英角ﾎﾟｯﾌﾟ体" panose="040B0A00000000000000" pitchFamily="50" charset="-128"/>
            </a:endParaRPr>
          </a:p>
          <a:p>
            <a:r>
              <a:rPr kumimoji="1" lang="ja-JP" altLang="en-US" sz="1100" dirty="0">
                <a:latin typeface="HGS創英角ﾎﾟｯﾌﾟ体" panose="040B0A00000000000000" pitchFamily="50" charset="-128"/>
                <a:ea typeface="HGS創英角ﾎﾟｯﾌﾟ体" panose="040B0A00000000000000" pitchFamily="50" charset="-128"/>
              </a:rPr>
              <a:t> ２，</a:t>
            </a:r>
            <a:r>
              <a:rPr kumimoji="1" lang="ja-JP" altLang="en-US" sz="1100" dirty="0">
                <a:solidFill>
                  <a:schemeClr val="accent2">
                    <a:lumMod val="50000"/>
                  </a:schemeClr>
                </a:solidFill>
                <a:latin typeface="HGS創英角ﾎﾟｯﾌﾟ体" panose="040B0A00000000000000" pitchFamily="50" charset="-128"/>
                <a:ea typeface="HGS創英角ﾎﾟｯﾌﾟ体" panose="040B0A00000000000000" pitchFamily="50" charset="-128"/>
              </a:rPr>
              <a:t>違反だ</a:t>
            </a:r>
            <a:r>
              <a:rPr kumimoji="1" lang="ja-JP" altLang="en-US" sz="1100" dirty="0">
                <a:latin typeface="HGS創英角ﾎﾟｯﾌﾟ体" panose="040B0A00000000000000" pitchFamily="50" charset="-128"/>
                <a:ea typeface="HGS創英角ﾎﾟｯﾌﾟ体" panose="040B0A00000000000000" pitchFamily="50" charset="-128"/>
              </a:rPr>
              <a:t>・・国連憲章、戦時国際法、国際人道法、国際人権法</a:t>
            </a:r>
            <a:endParaRPr kumimoji="1" lang="en-US" altLang="ja-JP" sz="1100" dirty="0">
              <a:latin typeface="HGS創英角ﾎﾟｯﾌﾟ体" panose="040B0A00000000000000" pitchFamily="50" charset="-128"/>
              <a:ea typeface="HGS創英角ﾎﾟｯﾌﾟ体" panose="040B0A00000000000000" pitchFamily="50" charset="-128"/>
            </a:endParaRPr>
          </a:p>
          <a:p>
            <a:r>
              <a:rPr kumimoji="1" lang="ja-JP" altLang="en-US" sz="1100" dirty="0">
                <a:latin typeface="HGS創英角ﾎﾟｯﾌﾟ体" panose="040B0A00000000000000" pitchFamily="50" charset="-128"/>
                <a:ea typeface="HGS創英角ﾎﾟｯﾌﾟ体" panose="040B0A00000000000000" pitchFamily="50" charset="-128"/>
              </a:rPr>
              <a:t> ３，</a:t>
            </a:r>
            <a:r>
              <a:rPr kumimoji="1" lang="ja-JP" altLang="en-US" sz="1100" dirty="0">
                <a:solidFill>
                  <a:srgbClr val="FF0000"/>
                </a:solidFill>
                <a:latin typeface="HGS創英角ﾎﾟｯﾌﾟ体" panose="040B0A00000000000000" pitchFamily="50" charset="-128"/>
                <a:ea typeface="HGS創英角ﾎﾟｯﾌﾟ体" panose="040B0A00000000000000" pitchFamily="50" charset="-128"/>
              </a:rPr>
              <a:t> 裁判で決着</a:t>
            </a:r>
            <a:r>
              <a:rPr kumimoji="1" lang="ja-JP" altLang="en-US" sz="1100" dirty="0">
                <a:latin typeface="HGS創英角ﾎﾟｯﾌﾟ体" panose="040B0A00000000000000" pitchFamily="50" charset="-128"/>
                <a:ea typeface="HGS創英角ﾎﾟｯﾌﾟ体" panose="040B0A00000000000000" pitchFamily="50" charset="-128"/>
              </a:rPr>
              <a:t>・・・国際司法裁判所、国際刑事裁判所</a:t>
            </a:r>
            <a:endParaRPr kumimoji="1" lang="en-US" altLang="ja-JP" sz="1100" dirty="0">
              <a:latin typeface="HGS創英角ﾎﾟｯﾌﾟ体" panose="040B0A00000000000000" pitchFamily="50" charset="-128"/>
              <a:ea typeface="HGS創英角ﾎﾟｯﾌﾟ体" panose="040B0A00000000000000" pitchFamily="50" charset="-128"/>
            </a:endParaRPr>
          </a:p>
          <a:p>
            <a:r>
              <a:rPr kumimoji="1" lang="ja-JP" altLang="en-US" sz="1100" dirty="0">
                <a:latin typeface="HGS創英角ﾎﾟｯﾌﾟ体" panose="040B0A00000000000000" pitchFamily="50" charset="-128"/>
                <a:ea typeface="HGS創英角ﾎﾟｯﾌﾟ体" panose="040B0A00000000000000" pitchFamily="50" charset="-128"/>
              </a:rPr>
              <a:t>　　</a:t>
            </a:r>
            <a:r>
              <a:rPr kumimoji="1" lang="ja-JP" altLang="en-US" sz="1200" dirty="0">
                <a:latin typeface="HGS創英角ﾎﾟｯﾌﾟ体" panose="040B0A00000000000000" pitchFamily="50" charset="-128"/>
                <a:ea typeface="HGS創英角ﾎﾟｯﾌﾟ体" panose="040B0A00000000000000" pitchFamily="50" charset="-128"/>
              </a:rPr>
              <a:t>国連の</a:t>
            </a:r>
            <a:r>
              <a:rPr kumimoji="1" lang="ja-JP" altLang="en-US" sz="1200" dirty="0">
                <a:solidFill>
                  <a:schemeClr val="accent2">
                    <a:lumMod val="75000"/>
                  </a:schemeClr>
                </a:solidFill>
                <a:latin typeface="HGS創英角ﾎﾟｯﾌﾟ体" panose="040B0A00000000000000" pitchFamily="50" charset="-128"/>
                <a:ea typeface="HGS創英角ﾎﾟｯﾌﾟ体" panose="040B0A00000000000000" pitchFamily="50" charset="-128"/>
              </a:rPr>
              <a:t>安全保障理事会は　</a:t>
            </a:r>
            <a:r>
              <a:rPr kumimoji="1" lang="ja-JP" altLang="en-US" sz="1200" dirty="0">
                <a:latin typeface="HGS創英角ﾎﾟｯﾌﾟ体" panose="040B0A00000000000000" pitchFamily="50" charset="-128"/>
                <a:ea typeface="HGS創英角ﾎﾟｯﾌﾟ体" panose="040B0A00000000000000" pitchFamily="50" charset="-128"/>
              </a:rPr>
              <a:t>何をしている。</a:t>
            </a:r>
            <a:r>
              <a:rPr kumimoji="1" lang="ja-JP" altLang="en-US" sz="1200" dirty="0">
                <a:solidFill>
                  <a:srgbClr val="FF0000"/>
                </a:solidFill>
                <a:latin typeface="HGS創英角ﾎﾟｯﾌﾟ体" panose="040B0A00000000000000" pitchFamily="50" charset="-128"/>
                <a:ea typeface="HGS創英角ﾎﾟｯﾌﾟ体" panose="040B0A00000000000000" pitchFamily="50" charset="-128"/>
              </a:rPr>
              <a:t>解体だ。</a:t>
            </a:r>
            <a:endParaRPr kumimoji="1" lang="en-US" altLang="ja-JP" sz="1200" dirty="0">
              <a:solidFill>
                <a:srgbClr val="FF0000"/>
              </a:solidFill>
              <a:latin typeface="HGS創英角ﾎﾟｯﾌﾟ体" panose="040B0A00000000000000" pitchFamily="50" charset="-128"/>
              <a:ea typeface="HGS創英角ﾎﾟｯﾌﾟ体" panose="040B0A00000000000000" pitchFamily="50" charset="-128"/>
            </a:endParaRPr>
          </a:p>
          <a:p>
            <a:r>
              <a:rPr kumimoji="1" lang="ja-JP" altLang="en-US" sz="1200" dirty="0">
                <a:latin typeface="HGS創英角ﾎﾟｯﾌﾟ体" panose="040B0A00000000000000" pitchFamily="50" charset="-128"/>
                <a:ea typeface="HGS創英角ﾎﾟｯﾌﾟ体" panose="040B0A00000000000000" pitchFamily="50" charset="-128"/>
              </a:rPr>
              <a:t> ４，安保理の理事会（拒否権を発動する）</a:t>
            </a:r>
            <a:r>
              <a:rPr kumimoji="1" lang="en-US" altLang="ja-JP" sz="1000" dirty="0">
                <a:latin typeface="HGS創英角ﾎﾟｯﾌﾟ体" panose="040B0A00000000000000" pitchFamily="50" charset="-128"/>
                <a:ea typeface="HGS創英角ﾎﾟｯﾌﾟ体" panose="040B0A00000000000000" pitchFamily="50" charset="-128"/>
              </a:rPr>
              <a:t>15</a:t>
            </a:r>
            <a:r>
              <a:rPr kumimoji="1" lang="ja-JP" altLang="en-US" sz="1000" dirty="0">
                <a:latin typeface="HGS創英角ﾎﾟｯﾌﾟ体" panose="040B0A00000000000000" pitchFamily="50" charset="-128"/>
                <a:ea typeface="HGS創英角ﾎﾟｯﾌﾟ体" panose="040B0A00000000000000" pitchFamily="50" charset="-128"/>
              </a:rPr>
              <a:t>理事国</a:t>
            </a:r>
            <a:r>
              <a:rPr kumimoji="1" lang="en-US" altLang="ja-JP" sz="1000" dirty="0">
                <a:latin typeface="HGS創英角ﾎﾟｯﾌﾟ体" panose="040B0A00000000000000" pitchFamily="50" charset="-128"/>
                <a:ea typeface="HGS創英角ﾎﾟｯﾌﾟ体" panose="040B0A00000000000000" pitchFamily="50" charset="-128"/>
              </a:rPr>
              <a:t>, </a:t>
            </a:r>
          </a:p>
          <a:p>
            <a:r>
              <a:rPr kumimoji="1" lang="ja-JP" altLang="en-US" sz="1200" dirty="0">
                <a:latin typeface="HGS創英角ﾎﾟｯﾌﾟ体" panose="040B0A00000000000000" pitchFamily="50" charset="-128"/>
                <a:ea typeface="HGS創英角ﾎﾟｯﾌﾟ体" panose="040B0A00000000000000" pitchFamily="50" charset="-128"/>
              </a:rPr>
              <a:t>　　　</a:t>
            </a:r>
            <a:r>
              <a:rPr lang="ja-JP" altLang="en-US" sz="1200" b="0" i="0" dirty="0">
                <a:solidFill>
                  <a:schemeClr val="accent2">
                    <a:lumMod val="75000"/>
                  </a:schemeClr>
                </a:solidFill>
                <a:effectLst/>
                <a:latin typeface="HGS創英角ﾎﾟｯﾌﾟ体" panose="040B0A00000000000000" pitchFamily="50" charset="-128"/>
                <a:ea typeface="HGS創英角ﾎﾟｯﾌﾟ体" panose="040B0A00000000000000" pitchFamily="50" charset="-128"/>
              </a:rPr>
              <a:t>中国、フランス、ロシア、イギリス、</a:t>
            </a:r>
            <a:endParaRPr lang="en-US" altLang="ja-JP" sz="1200" b="0" i="0" dirty="0">
              <a:solidFill>
                <a:schemeClr val="accent2">
                  <a:lumMod val="75000"/>
                </a:schemeClr>
              </a:solidFill>
              <a:effectLst/>
              <a:latin typeface="HGS創英角ﾎﾟｯﾌﾟ体" panose="040B0A00000000000000" pitchFamily="50" charset="-128"/>
              <a:ea typeface="HGS創英角ﾎﾟｯﾌﾟ体" panose="040B0A00000000000000" pitchFamily="50" charset="-128"/>
            </a:endParaRPr>
          </a:p>
          <a:p>
            <a:r>
              <a:rPr lang="ja-JP" altLang="en-US" sz="1200" dirty="0">
                <a:solidFill>
                  <a:schemeClr val="accent2">
                    <a:lumMod val="75000"/>
                  </a:schemeClr>
                </a:solidFill>
                <a:latin typeface="HGS創英角ﾎﾟｯﾌﾟ体" panose="040B0A00000000000000" pitchFamily="50" charset="-128"/>
                <a:ea typeface="HGS創英角ﾎﾟｯﾌﾟ体" panose="040B0A00000000000000" pitchFamily="50" charset="-128"/>
              </a:rPr>
              <a:t>　　　</a:t>
            </a:r>
            <a:r>
              <a:rPr lang="ja-JP" altLang="en-US" sz="1200" b="0" i="0" dirty="0">
                <a:solidFill>
                  <a:schemeClr val="accent2">
                    <a:lumMod val="75000"/>
                  </a:schemeClr>
                </a:solidFill>
                <a:effectLst/>
                <a:latin typeface="HGS創英角ﾎﾟｯﾌﾟ体" panose="040B0A00000000000000" pitchFamily="50" charset="-128"/>
                <a:ea typeface="HGS創英角ﾎﾟｯﾌﾟ体" panose="040B0A00000000000000" pitchFamily="50" charset="-128"/>
              </a:rPr>
              <a:t>アメリカ</a:t>
            </a:r>
            <a:endParaRPr lang="en-US" altLang="ja-JP" sz="1200" b="0" i="0" dirty="0">
              <a:solidFill>
                <a:schemeClr val="accent2">
                  <a:lumMod val="75000"/>
                </a:schemeClr>
              </a:solidFill>
              <a:effectLst/>
              <a:latin typeface="HGS創英角ﾎﾟｯﾌﾟ体" panose="040B0A00000000000000" pitchFamily="50" charset="-128"/>
              <a:ea typeface="HGS創英角ﾎﾟｯﾌﾟ体" panose="040B0A00000000000000" pitchFamily="50" charset="-128"/>
            </a:endParaRPr>
          </a:p>
          <a:p>
            <a:r>
              <a:rPr lang="en-US" altLang="ja-JP" sz="1200" dirty="0">
                <a:latin typeface="HGS創英角ﾎﾟｯﾌﾟ体" panose="040B0A00000000000000" pitchFamily="50" charset="-128"/>
                <a:ea typeface="HGS創英角ﾎﾟｯﾌﾟ体" panose="040B0A00000000000000" pitchFamily="50" charset="-128"/>
              </a:rPr>
              <a:t> 5</a:t>
            </a:r>
            <a:r>
              <a:rPr lang="en-US" altLang="ja-JP" sz="1100" dirty="0">
                <a:latin typeface="HGS創英角ﾎﾟｯﾌﾟ体" panose="040B0A00000000000000" pitchFamily="50" charset="-128"/>
                <a:ea typeface="HGS創英角ﾎﾟｯﾌﾟ体" panose="040B0A00000000000000" pitchFamily="50" charset="-128"/>
              </a:rPr>
              <a:t>,  </a:t>
            </a:r>
            <a:r>
              <a:rPr lang="ja-JP" altLang="en-US" sz="1100" dirty="0">
                <a:latin typeface="HGS創英角ﾎﾟｯﾌﾟ体" panose="040B0A00000000000000" pitchFamily="50" charset="-128"/>
                <a:ea typeface="HGS創英角ﾎﾟｯﾌﾟ体" panose="040B0A00000000000000" pitchFamily="50" charset="-128"/>
              </a:rPr>
              <a:t>偽の情報に騙されるな！、１９６か国</a:t>
            </a:r>
            <a:endParaRPr lang="en-US" altLang="ja-JP" sz="1100" b="0" i="0" dirty="0">
              <a:effectLst/>
              <a:latin typeface="HGS創英角ﾎﾟｯﾌﾟ体" panose="040B0A00000000000000" pitchFamily="50" charset="-128"/>
              <a:ea typeface="HGS創英角ﾎﾟｯﾌﾟ体" panose="040B0A00000000000000" pitchFamily="50" charset="-128"/>
            </a:endParaRPr>
          </a:p>
          <a:p>
            <a:r>
              <a:rPr kumimoji="1" lang="ja-JP" altLang="en-US" sz="1200" dirty="0">
                <a:latin typeface="HGS創英角ﾎﾟｯﾌﾟ体" panose="040B0A00000000000000" pitchFamily="50" charset="-128"/>
                <a:ea typeface="HGS創英角ﾎﾟｯﾌﾟ体" panose="040B0A00000000000000" pitchFamily="50" charset="-128"/>
              </a:rPr>
              <a:t> </a:t>
            </a:r>
          </a:p>
        </p:txBody>
      </p:sp>
      <p:pic>
        <p:nvPicPr>
          <p:cNvPr id="1026" name="Picture 2" descr="「ゼレンスキー 大統領の写真」の画像検索結果">
            <a:extLst>
              <a:ext uri="{FF2B5EF4-FFF2-40B4-BE49-F238E27FC236}">
                <a16:creationId xmlns:a16="http://schemas.microsoft.com/office/drawing/2014/main" id="{09B01DFE-8B29-4993-9CB7-56BFDF90A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8132" y="549796"/>
            <a:ext cx="873261" cy="5837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Destroyed armoury in Bucha">
            <a:extLst>
              <a:ext uri="{FF2B5EF4-FFF2-40B4-BE49-F238E27FC236}">
                <a16:creationId xmlns:a16="http://schemas.microsoft.com/office/drawing/2014/main" id="{5325AAE2-C64F-455C-83D5-35902E3912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4112" y="2150177"/>
            <a:ext cx="1105638" cy="621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581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6F8B46E-9420-43A9-B648-AD8CE3EAF09B}"/>
              </a:ext>
            </a:extLst>
          </p:cNvPr>
          <p:cNvSpPr txBox="1"/>
          <p:nvPr/>
        </p:nvSpPr>
        <p:spPr>
          <a:xfrm>
            <a:off x="341784" y="250946"/>
            <a:ext cx="4036809" cy="2469907"/>
          </a:xfrm>
          <a:prstGeom prst="rect">
            <a:avLst/>
          </a:prstGeom>
          <a:noFill/>
        </p:spPr>
        <p:txBody>
          <a:bodyPr wrap="square" rtlCol="0">
            <a:spAutoFit/>
          </a:bodyPr>
          <a:lstStyle/>
          <a:p>
            <a:r>
              <a:rPr lang="ja-JP" altLang="en-US" sz="1650" dirty="0">
                <a:latin typeface="HGS創英角ﾎﾟｯﾌﾟ体" panose="040B0A00000000000000" pitchFamily="50" charset="-128"/>
                <a:ea typeface="HGS創英角ﾎﾟｯﾌﾟ体" panose="040B0A00000000000000" pitchFamily="50" charset="-128"/>
              </a:rPr>
              <a:t>組織部長の役割</a:t>
            </a:r>
            <a:endParaRPr lang="en-US" altLang="ja-JP" sz="1650" dirty="0">
              <a:latin typeface="HGS創英角ﾎﾟｯﾌﾟ体" panose="040B0A00000000000000" pitchFamily="50" charset="-128"/>
              <a:ea typeface="HGS創英角ﾎﾟｯﾌﾟ体" panose="040B0A00000000000000" pitchFamily="50" charset="-128"/>
            </a:endParaRPr>
          </a:p>
          <a:p>
            <a:r>
              <a:rPr lang="ja-JP" altLang="en-US" sz="1650" dirty="0">
                <a:latin typeface="HGS創英角ﾎﾟｯﾌﾟ体" panose="040B0A00000000000000" pitchFamily="50" charset="-128"/>
                <a:ea typeface="HGS創英角ﾎﾟｯﾌﾟ体" panose="040B0A00000000000000" pitchFamily="50" charset="-128"/>
              </a:rPr>
              <a:t>   </a:t>
            </a:r>
            <a:r>
              <a:rPr lang="ja-JP" altLang="en-US" sz="1350" dirty="0">
                <a:latin typeface="HGS創英角ﾎﾟｯﾌﾟ体" panose="040B0A00000000000000" pitchFamily="50" charset="-128"/>
                <a:ea typeface="HGS創英角ﾎﾟｯﾌﾟ体" panose="040B0A00000000000000" pitchFamily="50" charset="-128"/>
              </a:rPr>
              <a:t>１、会員拡大は　支部長・事務長がやれば。　</a:t>
            </a:r>
            <a:endParaRPr lang="en-US" altLang="ja-JP" sz="1350" dirty="0">
              <a:latin typeface="HGS創英角ﾎﾟｯﾌﾟ体" panose="040B0A00000000000000" pitchFamily="50" charset="-128"/>
              <a:ea typeface="HGS創英角ﾎﾟｯﾌﾟ体" panose="040B0A00000000000000" pitchFamily="50" charset="-128"/>
            </a:endParaRPr>
          </a:p>
          <a:p>
            <a:r>
              <a:rPr lang="ja-JP" altLang="en-US" sz="1350" dirty="0">
                <a:latin typeface="HGS創英角ﾎﾟｯﾌﾟ体" panose="040B0A00000000000000" pitchFamily="50" charset="-128"/>
                <a:ea typeface="HGS創英角ﾎﾟｯﾌﾟ体" panose="040B0A00000000000000" pitchFamily="50" charset="-128"/>
              </a:rPr>
              <a:t>    ２、誰かが、やれば、私は、苦手である。</a:t>
            </a:r>
            <a:endParaRPr lang="en-US" altLang="ja-JP" sz="1350" dirty="0">
              <a:latin typeface="HGS創英角ﾎﾟｯﾌﾟ体" panose="040B0A00000000000000" pitchFamily="50" charset="-128"/>
              <a:ea typeface="HGS創英角ﾎﾟｯﾌﾟ体" panose="040B0A00000000000000" pitchFamily="50" charset="-128"/>
            </a:endParaRPr>
          </a:p>
          <a:p>
            <a:r>
              <a:rPr lang="ja-JP" altLang="en-US" sz="1350" dirty="0">
                <a:latin typeface="HGS創英角ﾎﾟｯﾌﾟ体" panose="040B0A00000000000000" pitchFamily="50" charset="-128"/>
                <a:ea typeface="HGS創英角ﾎﾟｯﾌﾟ体" panose="040B0A00000000000000" pitchFamily="50" charset="-128"/>
              </a:rPr>
              <a:t>　 ３、拡大は、増員は、毎年達成できない。</a:t>
            </a:r>
            <a:endParaRPr lang="en-US" altLang="ja-JP" sz="1350" dirty="0">
              <a:latin typeface="HGS創英角ﾎﾟｯﾌﾟ体" panose="040B0A00000000000000" pitchFamily="50" charset="-128"/>
              <a:ea typeface="HGS創英角ﾎﾟｯﾌﾟ体" panose="040B0A00000000000000" pitchFamily="50" charset="-128"/>
            </a:endParaRPr>
          </a:p>
          <a:p>
            <a:r>
              <a:rPr lang="ja-JP" altLang="en-US" sz="1350" dirty="0">
                <a:latin typeface="HGS創英角ﾎﾟｯﾌﾟ体" panose="040B0A00000000000000" pitchFamily="50" charset="-128"/>
                <a:ea typeface="HGS創英角ﾎﾟｯﾌﾟ体" panose="040B0A00000000000000" pitchFamily="50" charset="-128"/>
              </a:rPr>
              <a:t>　 ４，やはり、</a:t>
            </a:r>
            <a:r>
              <a:rPr lang="ja-JP" altLang="en-US" sz="1350" dirty="0">
                <a:solidFill>
                  <a:srgbClr val="FF0000"/>
                </a:solidFill>
                <a:latin typeface="HGS創英角ﾎﾟｯﾌﾟ体" panose="040B0A00000000000000" pitchFamily="50" charset="-128"/>
                <a:ea typeface="HGS創英角ﾎﾟｯﾌﾟ体" panose="040B0A00000000000000" pitchFamily="50" charset="-128"/>
              </a:rPr>
              <a:t>組織部長が、やってみる</a:t>
            </a:r>
            <a:r>
              <a:rPr lang="ja-JP" altLang="en-US" sz="1350" dirty="0">
                <a:latin typeface="HGS創英角ﾎﾟｯﾌﾟ体" panose="040B0A00000000000000" pitchFamily="50" charset="-128"/>
                <a:ea typeface="HGS創英角ﾎﾟｯﾌﾟ体" panose="040B0A00000000000000" pitchFamily="50" charset="-128"/>
              </a:rPr>
              <a:t>こと。</a:t>
            </a:r>
            <a:endParaRPr lang="en-US" altLang="ja-JP" sz="1350" dirty="0">
              <a:latin typeface="HGS創英角ﾎﾟｯﾌﾟ体" panose="040B0A00000000000000" pitchFamily="50" charset="-128"/>
              <a:ea typeface="HGS創英角ﾎﾟｯﾌﾟ体" panose="040B0A00000000000000" pitchFamily="50" charset="-128"/>
            </a:endParaRPr>
          </a:p>
          <a:p>
            <a:r>
              <a:rPr lang="ja-JP" altLang="en-US" sz="1350" dirty="0">
                <a:latin typeface="HGS創英角ﾎﾟｯﾌﾟ体" panose="040B0A00000000000000" pitchFamily="50" charset="-128"/>
                <a:ea typeface="HGS創英角ﾎﾟｯﾌﾟ体" panose="040B0A00000000000000" pitchFamily="50" charset="-128"/>
              </a:rPr>
              <a:t>　 ４、加入する相手を見つけ出す。</a:t>
            </a:r>
            <a:endParaRPr lang="en-US" altLang="ja-JP" sz="1350" dirty="0">
              <a:latin typeface="HGS創英角ﾎﾟｯﾌﾟ体" panose="040B0A00000000000000" pitchFamily="50" charset="-128"/>
              <a:ea typeface="HGS創英角ﾎﾟｯﾌﾟ体" panose="040B0A00000000000000" pitchFamily="50" charset="-128"/>
            </a:endParaRPr>
          </a:p>
          <a:p>
            <a:r>
              <a:rPr lang="ja-JP" altLang="en-US" sz="1350" dirty="0">
                <a:latin typeface="HGS創英角ﾎﾟｯﾌﾟ体" panose="040B0A00000000000000" pitchFamily="50" charset="-128"/>
                <a:ea typeface="HGS創英角ﾎﾟｯﾌﾟ体" panose="040B0A00000000000000" pitchFamily="50" charset="-128"/>
              </a:rPr>
              <a:t>　 ５、会って、話してみる。</a:t>
            </a:r>
            <a:endParaRPr lang="en-US" altLang="ja-JP" sz="1350" dirty="0">
              <a:latin typeface="HGS創英角ﾎﾟｯﾌﾟ体" panose="040B0A00000000000000" pitchFamily="50" charset="-128"/>
              <a:ea typeface="HGS創英角ﾎﾟｯﾌﾟ体" panose="040B0A00000000000000" pitchFamily="50" charset="-128"/>
            </a:endParaRPr>
          </a:p>
          <a:p>
            <a:r>
              <a:rPr lang="ja-JP" altLang="en-US" sz="1350" dirty="0">
                <a:latin typeface="HGS創英角ﾎﾟｯﾌﾟ体" panose="040B0A00000000000000" pitchFamily="50" charset="-128"/>
                <a:ea typeface="HGS創英角ﾎﾟｯﾌﾟ体" panose="040B0A00000000000000" pitchFamily="50" charset="-128"/>
              </a:rPr>
              <a:t>　 ６、年金・要望書・新聞・ホームページ。話す。</a:t>
            </a:r>
            <a:endParaRPr lang="en-US" altLang="ja-JP" sz="1350" dirty="0">
              <a:latin typeface="HGS創英角ﾎﾟｯﾌﾟ体" panose="040B0A00000000000000" pitchFamily="50" charset="-128"/>
              <a:ea typeface="HGS創英角ﾎﾟｯﾌﾟ体" panose="040B0A00000000000000" pitchFamily="50" charset="-128"/>
            </a:endParaRPr>
          </a:p>
          <a:p>
            <a:r>
              <a:rPr lang="en-US" altLang="ja-JP" sz="1350" dirty="0">
                <a:latin typeface="HGS創英角ﾎﾟｯﾌﾟ体" panose="040B0A00000000000000" pitchFamily="50" charset="-128"/>
                <a:ea typeface="HGS創英角ﾎﾟｯﾌﾟ体" panose="040B0A00000000000000" pitchFamily="50" charset="-128"/>
              </a:rPr>
              <a:t>    </a:t>
            </a:r>
            <a:r>
              <a:rPr lang="ja-JP" altLang="en-US" sz="1350" dirty="0">
                <a:latin typeface="HGS創英角ﾎﾟｯﾌﾟ体" panose="040B0A00000000000000" pitchFamily="50" charset="-128"/>
                <a:ea typeface="HGS創英角ﾎﾟｯﾌﾟ体" panose="040B0A00000000000000" pitchFamily="50" charset="-128"/>
              </a:rPr>
              <a:t>７、支部は、あなたを必要としていると訴える。</a:t>
            </a:r>
            <a:endParaRPr lang="en-US" altLang="ja-JP" sz="1350" dirty="0">
              <a:latin typeface="HGS創英角ﾎﾟｯﾌﾟ体" panose="040B0A00000000000000" pitchFamily="50" charset="-128"/>
              <a:ea typeface="HGS創英角ﾎﾟｯﾌﾟ体" panose="040B0A00000000000000" pitchFamily="50" charset="-128"/>
            </a:endParaRPr>
          </a:p>
          <a:p>
            <a:r>
              <a:rPr lang="ja-JP" altLang="en-US" sz="1350" dirty="0">
                <a:latin typeface="HGS創英角ﾎﾟｯﾌﾟ体" panose="040B0A00000000000000" pitchFamily="50" charset="-128"/>
                <a:ea typeface="HGS創英角ﾎﾟｯﾌﾟ体" panose="040B0A00000000000000" pitchFamily="50" charset="-128"/>
              </a:rPr>
              <a:t>　 ８、新加入者は、支部に活力を与える。</a:t>
            </a:r>
            <a:endParaRPr lang="en-US" altLang="ja-JP" sz="1350" dirty="0">
              <a:latin typeface="HGS創英角ﾎﾟｯﾌﾟ体" panose="040B0A00000000000000" pitchFamily="50" charset="-128"/>
              <a:ea typeface="HGS創英角ﾎﾟｯﾌﾟ体" panose="040B0A00000000000000" pitchFamily="50" charset="-128"/>
            </a:endParaRPr>
          </a:p>
          <a:p>
            <a:r>
              <a:rPr lang="ja-JP" altLang="en-US" sz="1350" dirty="0">
                <a:latin typeface="HGS創英角ﾎﾟｯﾌﾟ体" panose="040B0A00000000000000" pitchFamily="50" charset="-128"/>
                <a:ea typeface="HGS創英角ﾎﾟｯﾌﾟ体" panose="040B0A00000000000000" pitchFamily="50" charset="-128"/>
              </a:rPr>
              <a:t> 　９、</a:t>
            </a:r>
            <a:r>
              <a:rPr lang="ja-JP" altLang="en-US" sz="1350" dirty="0">
                <a:solidFill>
                  <a:srgbClr val="FF0000"/>
                </a:solidFill>
                <a:latin typeface="HGS創英角ﾎﾟｯﾌﾟ体" panose="040B0A00000000000000" pitchFamily="50" charset="-128"/>
                <a:ea typeface="HGS創英角ﾎﾟｯﾌﾟ体" panose="040B0A00000000000000" pitchFamily="50" charset="-128"/>
              </a:rPr>
              <a:t>勇気</a:t>
            </a:r>
            <a:r>
              <a:rPr lang="ja-JP" altLang="en-US" sz="1350" dirty="0">
                <a:latin typeface="HGS創英角ﾎﾟｯﾌﾟ体" panose="040B0A00000000000000" pitchFamily="50" charset="-128"/>
                <a:ea typeface="HGS創英角ﾎﾟｯﾌﾟ体" panose="040B0A00000000000000" pitchFamily="50" charset="-128"/>
              </a:rPr>
              <a:t>と。</a:t>
            </a:r>
            <a:r>
              <a:rPr lang="ja-JP" altLang="en-US" sz="1350" dirty="0">
                <a:solidFill>
                  <a:srgbClr val="FF0000"/>
                </a:solidFill>
                <a:latin typeface="HGS創英角ﾎﾟｯﾌﾟ体" panose="040B0A00000000000000" pitchFamily="50" charset="-128"/>
                <a:ea typeface="HGS創英角ﾎﾟｯﾌﾟ体" panose="040B0A00000000000000" pitchFamily="50" charset="-128"/>
              </a:rPr>
              <a:t>言う気</a:t>
            </a:r>
            <a:r>
              <a:rPr lang="ja-JP" altLang="en-US" sz="1350" dirty="0">
                <a:latin typeface="HGS創英角ﾎﾟｯﾌﾟ体" panose="040B0A00000000000000" pitchFamily="50" charset="-128"/>
                <a:ea typeface="HGS創英角ﾎﾟｯﾌﾟ体" panose="040B0A00000000000000" pitchFamily="50" charset="-128"/>
              </a:rPr>
              <a:t>。二刀流で。</a:t>
            </a:r>
            <a:endParaRPr lang="en-US" altLang="ja-JP" sz="1350"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194834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13792" y="333772"/>
            <a:ext cx="3991981" cy="2081019"/>
          </a:xfrm>
          <a:prstGeom prst="rect">
            <a:avLst/>
          </a:prstGeom>
          <a:noFill/>
        </p:spPr>
        <p:txBody>
          <a:bodyPr wrap="square" rtlCol="0">
            <a:spAutoFit/>
          </a:bodyPr>
          <a:lstStyle/>
          <a:p>
            <a:r>
              <a:rPr lang="ja-JP" altLang="en-US" sz="1500" dirty="0">
                <a:latin typeface="HGP創英角ﾎﾟｯﾌﾟ体" panose="040B0A00000000000000" pitchFamily="50" charset="-128"/>
                <a:ea typeface="HGP創英角ﾎﾟｯﾌﾟ体" panose="040B0A00000000000000" pitchFamily="50" charset="-128"/>
              </a:rPr>
              <a:t>　　　</a:t>
            </a:r>
            <a:r>
              <a:rPr lang="ja-JP" altLang="en-US" sz="1731" dirty="0">
                <a:latin typeface="HGP創英角ﾎﾟｯﾌﾟ体" panose="040B0A00000000000000" pitchFamily="50" charset="-128"/>
                <a:ea typeface="HGP創英角ﾎﾟｯﾌﾟ体" panose="040B0A00000000000000" pitchFamily="50" charset="-128"/>
              </a:rPr>
              <a:t>私たちは　やる</a:t>
            </a:r>
            <a:endParaRPr lang="en-US" altLang="ja-JP" sz="1731" dirty="0">
              <a:latin typeface="HGP創英角ﾎﾟｯﾌﾟ体" panose="040B0A00000000000000" pitchFamily="50" charset="-128"/>
              <a:ea typeface="HGP創英角ﾎﾟｯﾌﾟ体" panose="040B0A00000000000000" pitchFamily="50" charset="-128"/>
            </a:endParaRPr>
          </a:p>
          <a:p>
            <a:endParaRPr lang="en-US" altLang="ja-JP" sz="692" dirty="0">
              <a:latin typeface="HGP創英角ﾎﾟｯﾌﾟ体" panose="040B0A00000000000000" pitchFamily="50" charset="-128"/>
              <a:ea typeface="HGP創英角ﾎﾟｯﾌﾟ体" panose="040B0A00000000000000" pitchFamily="50" charset="-128"/>
            </a:endParaRPr>
          </a:p>
          <a:p>
            <a:r>
              <a:rPr lang="ja-JP" altLang="en-US" sz="1500" dirty="0">
                <a:latin typeface="HGP創英角ﾎﾟｯﾌﾟ体" panose="040B0A00000000000000" pitchFamily="50" charset="-128"/>
                <a:ea typeface="HGP創英角ﾎﾟｯﾌﾟ体" panose="040B0A00000000000000" pitchFamily="50" charset="-128"/>
              </a:rPr>
              <a:t>お互いに　励ましあって</a:t>
            </a:r>
            <a:endParaRPr lang="en-US" altLang="ja-JP" sz="1500" dirty="0">
              <a:latin typeface="HGP創英角ﾎﾟｯﾌﾟ体" panose="040B0A00000000000000" pitchFamily="50" charset="-128"/>
              <a:ea typeface="HGP創英角ﾎﾟｯﾌﾟ体" panose="040B0A00000000000000" pitchFamily="50" charset="-128"/>
            </a:endParaRPr>
          </a:p>
          <a:p>
            <a:r>
              <a:rPr lang="ja-JP" altLang="en-US" sz="1500" dirty="0">
                <a:latin typeface="HGP創英角ﾎﾟｯﾌﾟ体" panose="040B0A00000000000000" pitchFamily="50" charset="-128"/>
                <a:ea typeface="HGP創英角ﾎﾟｯﾌﾟ体" panose="040B0A00000000000000" pitchFamily="50" charset="-128"/>
              </a:rPr>
              <a:t>年金や　ﾎームページを学びことが</a:t>
            </a:r>
            <a:endParaRPr lang="en-US" altLang="ja-JP" sz="1500" dirty="0">
              <a:latin typeface="HGP創英角ﾎﾟｯﾌﾟ体" panose="040B0A00000000000000" pitchFamily="50" charset="-128"/>
              <a:ea typeface="HGP創英角ﾎﾟｯﾌﾟ体" panose="040B0A00000000000000" pitchFamily="50" charset="-128"/>
            </a:endParaRPr>
          </a:p>
          <a:p>
            <a:r>
              <a:rPr lang="ja-JP" altLang="en-US" sz="1500" dirty="0">
                <a:latin typeface="HGP創英角ﾎﾟｯﾌﾟ体" panose="040B0A00000000000000" pitchFamily="50" charset="-128"/>
                <a:ea typeface="HGP創英角ﾎﾟｯﾌﾟ体" panose="040B0A00000000000000" pitchFamily="50" charset="-128"/>
              </a:rPr>
              <a:t>退公連や社会のためになるとしたら</a:t>
            </a:r>
            <a:endParaRPr lang="en-US" altLang="ja-JP" sz="1500" dirty="0">
              <a:latin typeface="HGP創英角ﾎﾟｯﾌﾟ体" panose="040B0A00000000000000" pitchFamily="50" charset="-128"/>
              <a:ea typeface="HGP創英角ﾎﾟｯﾌﾟ体" panose="040B0A00000000000000" pitchFamily="50" charset="-128"/>
            </a:endParaRPr>
          </a:p>
          <a:p>
            <a:r>
              <a:rPr lang="ja-JP" altLang="en-US" sz="1500" dirty="0">
                <a:latin typeface="HGP創英角ﾎﾟｯﾌﾟ体" panose="040B0A00000000000000" pitchFamily="50" charset="-128"/>
                <a:ea typeface="HGP創英角ﾎﾟｯﾌﾟ体" panose="040B0A00000000000000" pitchFamily="50" charset="-128"/>
              </a:rPr>
              <a:t>少しでも頑張って、学習してみよう</a:t>
            </a:r>
            <a:endParaRPr lang="en-US" altLang="ja-JP" sz="1500" dirty="0">
              <a:latin typeface="HGP創英角ﾎﾟｯﾌﾟ体" panose="040B0A00000000000000" pitchFamily="50" charset="-128"/>
              <a:ea typeface="HGP創英角ﾎﾟｯﾌﾟ体" panose="040B0A00000000000000" pitchFamily="50" charset="-128"/>
            </a:endParaRPr>
          </a:p>
          <a:p>
            <a:r>
              <a:rPr lang="ja-JP" altLang="en-US" sz="1500" dirty="0">
                <a:latin typeface="HGP創英角ﾎﾟｯﾌﾟ体" panose="040B0A00000000000000" pitchFamily="50" charset="-128"/>
                <a:ea typeface="HGP創英角ﾎﾟｯﾌﾟ体" panose="040B0A00000000000000" pitchFamily="50" charset="-128"/>
              </a:rPr>
              <a:t>さらに　社会貢献活動　となるならば</a:t>
            </a:r>
            <a:endParaRPr lang="en-US" altLang="ja-JP" sz="1500" dirty="0">
              <a:latin typeface="HGP創英角ﾎﾟｯﾌﾟ体" panose="040B0A00000000000000" pitchFamily="50" charset="-128"/>
              <a:ea typeface="HGP創英角ﾎﾟｯﾌﾟ体" panose="040B0A00000000000000" pitchFamily="50" charset="-128"/>
            </a:endParaRPr>
          </a:p>
          <a:p>
            <a:r>
              <a:rPr lang="ja-JP" altLang="en-US" sz="1500" dirty="0">
                <a:latin typeface="HGP創英角ﾎﾟｯﾌﾟ体" panose="040B0A00000000000000" pitchFamily="50" charset="-128"/>
                <a:ea typeface="HGP創英角ﾎﾟｯﾌﾟ体" panose="040B0A00000000000000" pitchFamily="50" charset="-128"/>
              </a:rPr>
              <a:t>私たちは、退公連は　辞められない</a:t>
            </a:r>
            <a:endParaRPr lang="en-US" altLang="ja-JP" sz="1500" dirty="0">
              <a:latin typeface="HGP創英角ﾎﾟｯﾌﾟ体" panose="040B0A00000000000000" pitchFamily="50" charset="-128"/>
              <a:ea typeface="HGP創英角ﾎﾟｯﾌﾟ体" panose="040B0A00000000000000" pitchFamily="50" charset="-128"/>
            </a:endParaRPr>
          </a:p>
          <a:p>
            <a:r>
              <a:rPr lang="ja-JP" altLang="en-US" sz="1500" dirty="0">
                <a:latin typeface="HGP創英角ﾎﾟｯﾌﾟ体" panose="040B0A00000000000000" pitchFamily="50" charset="-128"/>
                <a:ea typeface="HGP創英角ﾎﾟｯﾌﾟ体" panose="040B0A00000000000000" pitchFamily="50" charset="-128"/>
              </a:rPr>
              <a:t>もっと強く　賢く　平和に生きることをめざして。</a:t>
            </a:r>
          </a:p>
        </p:txBody>
      </p:sp>
    </p:spTree>
    <p:extLst>
      <p:ext uri="{BB962C8B-B14F-4D97-AF65-F5344CB8AC3E}">
        <p14:creationId xmlns:p14="http://schemas.microsoft.com/office/powerpoint/2010/main" val="3077605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63420" y="237761"/>
            <a:ext cx="3089143" cy="1413272"/>
          </a:xfrm>
          <a:prstGeom prst="rect">
            <a:avLst/>
          </a:prstGeom>
          <a:noFill/>
        </p:spPr>
        <p:txBody>
          <a:bodyPr wrap="square" rtlCol="0">
            <a:spAutoFit/>
          </a:bodyPr>
          <a:lstStyle/>
          <a:p>
            <a:endParaRPr lang="en-US" altLang="ja-JP" sz="780" dirty="0"/>
          </a:p>
          <a:p>
            <a:endParaRPr kumimoji="1" lang="en-US" altLang="ja-JP" sz="867" dirty="0">
              <a:latin typeface="HGP創英角ﾎﾟｯﾌﾟ体" panose="040B0A00000000000000" pitchFamily="50" charset="-128"/>
              <a:ea typeface="HGP創英角ﾎﾟｯﾌﾟ体" panose="040B0A00000000000000" pitchFamily="50" charset="-128"/>
            </a:endParaRPr>
          </a:p>
          <a:p>
            <a:endParaRPr lang="en-US" altLang="ja-JP" sz="867" dirty="0">
              <a:latin typeface="HGP創英角ﾎﾟｯﾌﾟ体" panose="040B0A00000000000000" pitchFamily="50" charset="-128"/>
              <a:ea typeface="HGP創英角ﾎﾟｯﾌﾟ体" panose="040B0A00000000000000" pitchFamily="50" charset="-128"/>
            </a:endParaRPr>
          </a:p>
          <a:p>
            <a:endParaRPr kumimoji="1" lang="en-US" altLang="ja-JP" sz="867" dirty="0">
              <a:latin typeface="HGP創英角ﾎﾟｯﾌﾟ体" panose="040B0A00000000000000" pitchFamily="50" charset="-128"/>
              <a:ea typeface="HGP創英角ﾎﾟｯﾌﾟ体" panose="040B0A00000000000000" pitchFamily="50" charset="-128"/>
            </a:endParaRPr>
          </a:p>
          <a:p>
            <a:endParaRPr lang="en-US" altLang="ja-JP" sz="867" dirty="0">
              <a:latin typeface="HGP創英角ﾎﾟｯﾌﾟ体" panose="040B0A00000000000000" pitchFamily="50" charset="-128"/>
              <a:ea typeface="HGP創英角ﾎﾟｯﾌﾟ体" panose="040B0A00000000000000" pitchFamily="50" charset="-128"/>
            </a:endParaRPr>
          </a:p>
          <a:p>
            <a:endParaRPr kumimoji="1" lang="en-US" altLang="ja-JP" sz="867" dirty="0">
              <a:latin typeface="HGP創英角ﾎﾟｯﾌﾟ体" panose="040B0A00000000000000" pitchFamily="50" charset="-128"/>
              <a:ea typeface="HGP創英角ﾎﾟｯﾌﾟ体" panose="040B0A00000000000000" pitchFamily="50" charset="-128"/>
            </a:endParaRPr>
          </a:p>
          <a:p>
            <a:endParaRPr lang="en-US" altLang="ja-JP" sz="867" dirty="0">
              <a:latin typeface="HGP創英角ﾎﾟｯﾌﾟ体" panose="040B0A00000000000000" pitchFamily="50" charset="-128"/>
              <a:ea typeface="HGP創英角ﾎﾟｯﾌﾟ体" panose="040B0A00000000000000" pitchFamily="50" charset="-128"/>
            </a:endParaRPr>
          </a:p>
          <a:p>
            <a:endParaRPr kumimoji="1" lang="en-US" altLang="ja-JP" sz="867" dirty="0">
              <a:latin typeface="HGP創英角ﾎﾟｯﾌﾟ体" panose="040B0A00000000000000" pitchFamily="50" charset="-128"/>
              <a:ea typeface="HGP創英角ﾎﾟｯﾌﾟ体" panose="040B0A00000000000000" pitchFamily="50" charset="-128"/>
            </a:endParaRPr>
          </a:p>
          <a:p>
            <a:endParaRPr lang="en-US" altLang="ja-JP" sz="867" dirty="0">
              <a:latin typeface="HGP創英角ﾎﾟｯﾌﾟ体" panose="040B0A00000000000000" pitchFamily="50" charset="-128"/>
              <a:ea typeface="HGP創英角ﾎﾟｯﾌﾟ体" panose="040B0A00000000000000" pitchFamily="50" charset="-128"/>
            </a:endParaRPr>
          </a:p>
          <a:p>
            <a:endParaRPr kumimoji="1" lang="ja-JP" altLang="en-US" sz="867" dirty="0">
              <a:latin typeface="HGP創英角ﾎﾟｯﾌﾟ体" panose="040B0A00000000000000" pitchFamily="50" charset="-128"/>
              <a:ea typeface="HGP創英角ﾎﾟｯﾌﾟ体" panose="040B0A00000000000000" pitchFamily="50" charset="-128"/>
            </a:endParaRPr>
          </a:p>
        </p:txBody>
      </p:sp>
      <p:sp>
        <p:nvSpPr>
          <p:cNvPr id="6" name="テキスト ボックス 5"/>
          <p:cNvSpPr txBox="1"/>
          <p:nvPr/>
        </p:nvSpPr>
        <p:spPr>
          <a:xfrm>
            <a:off x="538606" y="331372"/>
            <a:ext cx="3763618" cy="2252348"/>
          </a:xfrm>
          <a:prstGeom prst="rect">
            <a:avLst/>
          </a:prstGeom>
          <a:noFill/>
        </p:spPr>
        <p:txBody>
          <a:bodyPr wrap="square" rtlCol="0">
            <a:spAutoFit/>
          </a:bodyPr>
          <a:lstStyle/>
          <a:p>
            <a:r>
              <a:rPr kumimoji="1" lang="ja-JP" altLang="en-US" sz="1560" dirty="0">
                <a:latin typeface="HGP創英角ﾎﾟｯﾌﾟ体" panose="040B0A00000000000000" pitchFamily="50" charset="-128"/>
                <a:ea typeface="HGP創英角ﾎﾟｯﾌﾟ体" panose="040B0A00000000000000" pitchFamily="50" charset="-128"/>
              </a:rPr>
              <a:t>　　　退公連は　行動する</a:t>
            </a:r>
            <a:endParaRPr kumimoji="1" lang="en-US" altLang="ja-JP" sz="1560" dirty="0">
              <a:latin typeface="HGP創英角ﾎﾟｯﾌﾟ体" panose="040B0A00000000000000" pitchFamily="50" charset="-128"/>
              <a:ea typeface="HGP創英角ﾎﾟｯﾌﾟ体" panose="040B0A00000000000000" pitchFamily="50" charset="-128"/>
            </a:endParaRPr>
          </a:p>
          <a:p>
            <a:endParaRPr lang="en-US" altLang="ja-JP" sz="1560"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１、私たちは、年金生活者の生活を豊かにする。</a:t>
            </a:r>
            <a:endParaRPr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２</a:t>
            </a:r>
            <a:r>
              <a:rPr kumimoji="1" lang="ja-JP" altLang="en-US" sz="1213" dirty="0">
                <a:latin typeface="HGP創英角ﾎﾟｯﾌﾟ体" panose="040B0A00000000000000" pitchFamily="50" charset="-128"/>
                <a:ea typeface="HGP創英角ﾎﾟｯﾌﾟ体" panose="040B0A00000000000000" pitchFamily="50" charset="-128"/>
              </a:rPr>
              <a:t>、退公連は、年金活動の先頭に立つ。</a:t>
            </a:r>
            <a:endParaRPr kumimoji="1"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３、年金学習は、社会貢献活動である。</a:t>
            </a:r>
            <a:endParaRPr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４、年金受給者</a:t>
            </a:r>
            <a:r>
              <a:rPr lang="en-US" altLang="ja-JP" sz="1213" dirty="0">
                <a:latin typeface="HGP創英角ﾎﾟｯﾌﾟ体" panose="040B0A00000000000000" pitchFamily="50" charset="-128"/>
                <a:ea typeface="HGP創英角ﾎﾟｯﾌﾟ体" panose="040B0A00000000000000" pitchFamily="50" charset="-128"/>
              </a:rPr>
              <a:t>6.7000</a:t>
            </a:r>
            <a:r>
              <a:rPr lang="ja-JP" altLang="en-US" sz="1213" dirty="0">
                <a:latin typeface="HGP創英角ﾎﾟｯﾌﾟ体" panose="040B0A00000000000000" pitchFamily="50" charset="-128"/>
                <a:ea typeface="HGP創英角ﾎﾟｯﾌﾟ体" panose="040B0A00000000000000" pitchFamily="50" charset="-128"/>
              </a:rPr>
              <a:t>万人の生活を守るのは私</a:t>
            </a:r>
            <a:r>
              <a:rPr lang="ja-JP" altLang="en-US" sz="780" dirty="0">
                <a:latin typeface="HGP創英角ﾎﾟｯﾌﾟ体" panose="040B0A00000000000000" pitchFamily="50" charset="-128"/>
                <a:ea typeface="HGP創英角ﾎﾟｯﾌﾟ体" panose="040B0A00000000000000" pitchFamily="50" charset="-128"/>
              </a:rPr>
              <a:t>たち。</a:t>
            </a:r>
            <a:endParaRPr kumimoji="1"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６、所得代替率は、控除を均衡にしてほしい。</a:t>
            </a:r>
            <a:endParaRPr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７、法律で所得代替率</a:t>
            </a:r>
            <a:r>
              <a:rPr lang="en-US" altLang="ja-JP" sz="1213" dirty="0">
                <a:latin typeface="HGP創英角ﾎﾟｯﾌﾟ体" panose="040B0A00000000000000" pitchFamily="50" charset="-128"/>
                <a:ea typeface="HGP創英角ﾎﾟｯﾌﾟ体" panose="040B0A00000000000000" pitchFamily="50" charset="-128"/>
              </a:rPr>
              <a:t>50%</a:t>
            </a:r>
            <a:r>
              <a:rPr lang="ja-JP" altLang="en-US" sz="1213" dirty="0">
                <a:latin typeface="HGP創英角ﾎﾟｯﾌﾟ体" panose="040B0A00000000000000" pitchFamily="50" charset="-128"/>
                <a:ea typeface="HGP創英角ﾎﾟｯﾌﾟ体" panose="040B0A00000000000000" pitchFamily="50" charset="-128"/>
              </a:rPr>
              <a:t>は、保障されています。　</a:t>
            </a:r>
            <a:endParaRPr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８、要望書の実現をめざして　周りの人に知らせる。</a:t>
            </a:r>
            <a:endParaRPr lang="en-US" altLang="ja-JP" sz="1213" dirty="0">
              <a:latin typeface="HGP創英角ﾎﾟｯﾌﾟ体" panose="040B0A00000000000000" pitchFamily="50" charset="-128"/>
              <a:ea typeface="HGP創英角ﾎﾟｯﾌﾟ体" panose="040B0A00000000000000" pitchFamily="50" charset="-128"/>
            </a:endParaRPr>
          </a:p>
          <a:p>
            <a:r>
              <a:rPr lang="ja-JP" altLang="en-US" sz="1213" dirty="0">
                <a:latin typeface="HGP創英角ﾎﾟｯﾌﾟ体" panose="040B0A00000000000000" pitchFamily="50" charset="-128"/>
                <a:ea typeface="HGP創英角ﾎﾟｯﾌﾟ体" panose="040B0A00000000000000" pitchFamily="50" charset="-128"/>
              </a:rPr>
              <a:t>　９、内部留保金を　現役者の賃金にまわして欲しい。</a:t>
            </a:r>
            <a:endParaRPr lang="en-US" altLang="ja-JP" sz="1213" dirty="0">
              <a:latin typeface="HGP創英角ﾎﾟｯﾌﾟ体" panose="040B0A00000000000000" pitchFamily="50" charset="-128"/>
              <a:ea typeface="HGP創英角ﾎﾟｯﾌﾟ体" panose="040B0A00000000000000" pitchFamily="50" charset="-128"/>
            </a:endParaRPr>
          </a:p>
          <a:p>
            <a:r>
              <a:rPr lang="en-US" altLang="ja-JP" sz="1213" dirty="0">
                <a:latin typeface="HGP創英角ﾎﾟｯﾌﾟ体" panose="040B0A00000000000000" pitchFamily="50" charset="-128"/>
                <a:ea typeface="HGP創英角ﾎﾟｯﾌﾟ体" panose="040B0A00000000000000" pitchFamily="50" charset="-128"/>
              </a:rPr>
              <a:t>10</a:t>
            </a:r>
            <a:r>
              <a:rPr lang="ja-JP" altLang="en-US" sz="1213" dirty="0">
                <a:latin typeface="HGP創英角ﾎﾟｯﾌﾟ体" panose="040B0A00000000000000" pitchFamily="50" charset="-128"/>
                <a:ea typeface="HGP創英角ﾎﾟｯﾌﾟ体" panose="040B0A00000000000000" pitchFamily="50" charset="-128"/>
              </a:rPr>
              <a:t>、社会の役に立つような　人生を歩みたい。</a:t>
            </a:r>
            <a:endParaRPr lang="en-US" altLang="ja-JP" sz="1213"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1175381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7A921D7-0B89-4939-ABCC-ECB95F01F0EE}"/>
              </a:ext>
            </a:extLst>
          </p:cNvPr>
          <p:cNvSpPr txBox="1"/>
          <p:nvPr/>
        </p:nvSpPr>
        <p:spPr>
          <a:xfrm>
            <a:off x="507403" y="1173865"/>
            <a:ext cx="3722813" cy="385811"/>
          </a:xfrm>
          <a:prstGeom prst="rect">
            <a:avLst/>
          </a:prstGeom>
          <a:noFill/>
        </p:spPr>
        <p:txBody>
          <a:bodyPr wrap="square" rtlCol="0">
            <a:spAutoFit/>
          </a:bodyPr>
          <a:lstStyle/>
          <a:p>
            <a:r>
              <a:rPr lang="ja-JP" altLang="en-US" sz="1907" dirty="0">
                <a:latin typeface="HG創英角ﾎﾟｯﾌﾟ体" panose="040B0A09000000000000" pitchFamily="49" charset="-128"/>
                <a:ea typeface="HG創英角ﾎﾟｯﾌﾟ体" panose="040B0A09000000000000" pitchFamily="49" charset="-128"/>
              </a:rPr>
              <a:t>ご清聴ありがとうございました。</a:t>
            </a:r>
          </a:p>
        </p:txBody>
      </p:sp>
    </p:spTree>
    <p:extLst>
      <p:ext uri="{BB962C8B-B14F-4D97-AF65-F5344CB8AC3E}">
        <p14:creationId xmlns:p14="http://schemas.microsoft.com/office/powerpoint/2010/main" val="197651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1877BB7-AB92-4A5F-9886-C38419C0953D}"/>
              </a:ext>
            </a:extLst>
          </p:cNvPr>
          <p:cNvSpPr txBox="1"/>
          <p:nvPr/>
        </p:nvSpPr>
        <p:spPr>
          <a:xfrm>
            <a:off x="341784" y="189756"/>
            <a:ext cx="3888432" cy="2631490"/>
          </a:xfrm>
          <a:prstGeom prst="rect">
            <a:avLst/>
          </a:prstGeom>
          <a:noFill/>
        </p:spPr>
        <p:txBody>
          <a:bodyPr wrap="square" rtlCol="0">
            <a:spAutoFit/>
          </a:bodyPr>
          <a:lstStyle/>
          <a:p>
            <a:pPr indent="399415" algn="just" latinLnBrk="1">
              <a:lnSpc>
                <a:spcPts val="1800"/>
              </a:lnSpc>
            </a:pPr>
            <a:r>
              <a:rPr lang="ja-JP" altLang="ja-JP" sz="900" b="1" spc="335" dirty="0">
                <a:effectLst/>
                <a:latin typeface="Times New Roman" panose="02020603050405020304" pitchFamily="18" charset="0"/>
                <a:ea typeface="ＭＳ 明朝" panose="02020609040205080304" pitchFamily="17" charset="-128"/>
              </a:rPr>
              <a:t>２０２２年度（令和４年）</a:t>
            </a:r>
            <a:endParaRPr lang="en-US" altLang="ja-JP" sz="900" b="1" spc="335" dirty="0">
              <a:effectLst/>
              <a:latin typeface="Times New Roman" panose="02020603050405020304" pitchFamily="18" charset="0"/>
              <a:ea typeface="ＭＳ 明朝" panose="02020609040205080304" pitchFamily="17" charset="-128"/>
            </a:endParaRPr>
          </a:p>
          <a:p>
            <a:pPr indent="399415" algn="just" latinLnBrk="1">
              <a:lnSpc>
                <a:spcPts val="1800"/>
              </a:lnSpc>
            </a:pPr>
            <a:r>
              <a:rPr lang="ja-JP" altLang="en-US" sz="900" b="1" spc="335" dirty="0">
                <a:latin typeface="Times New Roman" panose="02020603050405020304" pitchFamily="18" charset="0"/>
                <a:ea typeface="ＭＳ 明朝" panose="02020609040205080304" pitchFamily="17" charset="-128"/>
              </a:rPr>
              <a:t>　　　　　　</a:t>
            </a:r>
            <a:r>
              <a:rPr lang="ja-JP" altLang="ja-JP" sz="900" b="1" spc="335" dirty="0">
                <a:effectLst/>
                <a:latin typeface="Times New Roman" panose="02020603050405020304" pitchFamily="18" charset="0"/>
                <a:ea typeface="ＭＳ 明朝" panose="02020609040205080304" pitchFamily="17" charset="-128"/>
              </a:rPr>
              <a:t>運営方針並びに事業計画</a:t>
            </a:r>
            <a:r>
              <a:rPr lang="en-US" altLang="ja-JP" sz="900" b="1" spc="335" dirty="0">
                <a:effectLst/>
                <a:latin typeface="Times New Roman" panose="02020603050405020304" pitchFamily="18" charset="0"/>
                <a:ea typeface="ＭＳ 明朝" panose="02020609040205080304" pitchFamily="17" charset="-128"/>
              </a:rPr>
              <a:t>(</a:t>
            </a:r>
            <a:r>
              <a:rPr lang="ja-JP" altLang="ja-JP" sz="900" b="1" spc="335" dirty="0">
                <a:effectLst/>
                <a:latin typeface="Times New Roman" panose="02020603050405020304" pitchFamily="18" charset="0"/>
                <a:ea typeface="ＭＳ 明朝" panose="02020609040205080304" pitchFamily="17" charset="-128"/>
              </a:rPr>
              <a:t>案</a:t>
            </a:r>
            <a:r>
              <a:rPr lang="en-US" altLang="ja-JP" sz="900" b="1" spc="335" dirty="0">
                <a:effectLst/>
                <a:latin typeface="Times New Roman" panose="02020603050405020304" pitchFamily="18" charset="0"/>
                <a:ea typeface="ＭＳ 明朝" panose="02020609040205080304" pitchFamily="17" charset="-128"/>
              </a:rPr>
              <a:t>)</a:t>
            </a:r>
            <a:endParaRPr lang="ja-JP" altLang="ja-JP" sz="900" b="1" dirty="0">
              <a:effectLst/>
              <a:latin typeface="Times New Roman" panose="02020603050405020304" pitchFamily="18" charset="0"/>
              <a:ea typeface="ＭＳ 明朝" panose="02020609040205080304" pitchFamily="17" charset="-128"/>
            </a:endParaRPr>
          </a:p>
          <a:p>
            <a:pPr algn="just"/>
            <a:r>
              <a:rPr lang="en-US" altLang="ja-JP" sz="900" b="1" dirty="0">
                <a:effectLst/>
                <a:latin typeface="ＭＳ 明朝" panose="02020609040205080304" pitchFamily="17" charset="-128"/>
                <a:ea typeface="ＭＳ 明朝" panose="02020609040205080304" pitchFamily="17" charset="-128"/>
              </a:rPr>
              <a:t> </a:t>
            </a:r>
            <a:endParaRPr lang="ja-JP" altLang="ja-JP" sz="900" b="1" dirty="0">
              <a:effectLst/>
              <a:latin typeface="Times New Roman" panose="02020603050405020304" pitchFamily="18" charset="0"/>
              <a:ea typeface="ＭＳ 明朝" panose="02020609040205080304" pitchFamily="17" charset="-128"/>
            </a:endParaRPr>
          </a:p>
          <a:p>
            <a:pPr algn="just"/>
            <a:r>
              <a:rPr lang="ja-JP" altLang="ja-JP" sz="900" b="1" dirty="0">
                <a:effectLst/>
                <a:latin typeface="Times New Roman" panose="02020603050405020304" pitchFamily="18" charset="0"/>
                <a:ea typeface="ＭＳ 明朝" panose="02020609040205080304" pitchFamily="17" charset="-128"/>
              </a:rPr>
              <a:t>１、運営方針</a:t>
            </a:r>
          </a:p>
          <a:p>
            <a:pPr marL="63500" indent="114300" algn="just"/>
            <a:r>
              <a:rPr lang="ja-JP" altLang="ja-JP" sz="900" b="1" dirty="0">
                <a:effectLst/>
                <a:latin typeface="Times New Roman" panose="02020603050405020304" pitchFamily="18" charset="0"/>
                <a:ea typeface="ＭＳ 明朝" panose="02020609040205080304" pitchFamily="17" charset="-128"/>
              </a:rPr>
              <a:t>コロナは、デルタ株からオミクロン株へと変異し、やっと第６波からの脱出が見えた今日、突然ロシアが、</a:t>
            </a:r>
            <a:r>
              <a:rPr lang="ja-JP" altLang="ja-JP" sz="900" b="1" dirty="0">
                <a:solidFill>
                  <a:srgbClr val="FF0000"/>
                </a:solidFill>
                <a:effectLst/>
                <a:latin typeface="Times New Roman" panose="02020603050405020304" pitchFamily="18" charset="0"/>
                <a:ea typeface="ＭＳ 明朝" panose="02020609040205080304" pitchFamily="17" charset="-128"/>
              </a:rPr>
              <a:t>ウクライナへ侵略</a:t>
            </a:r>
            <a:r>
              <a:rPr lang="ja-JP" altLang="ja-JP" sz="900" b="1" dirty="0">
                <a:effectLst/>
                <a:latin typeface="Times New Roman" panose="02020603050405020304" pitchFamily="18" charset="0"/>
                <a:ea typeface="ＭＳ 明朝" panose="02020609040205080304" pitchFamily="17" charset="-128"/>
              </a:rPr>
              <a:t>を開始した。国連では、即時ロシア軍の撤退を決議したが、毎日、戦争の悲惨な状況は続いている。人道回廊とは偽りで死への道である。私たちは、一日も早い平和な日が戻ってくることを望んでいる。　</a:t>
            </a:r>
          </a:p>
          <a:p>
            <a:pPr marL="63500" indent="114300" algn="just"/>
            <a:r>
              <a:rPr lang="ja-JP" altLang="ja-JP" sz="900" b="1" dirty="0">
                <a:effectLst/>
                <a:latin typeface="Times New Roman" panose="02020603050405020304" pitchFamily="18" charset="0"/>
                <a:ea typeface="ＭＳ 明朝" panose="02020609040205080304" pitchFamily="17" charset="-128"/>
              </a:rPr>
              <a:t>福岡県連は、昨秋</a:t>
            </a:r>
            <a:r>
              <a:rPr lang="ja-JP" altLang="ja-JP" sz="900" b="1" dirty="0">
                <a:solidFill>
                  <a:srgbClr val="FF0000"/>
                </a:solidFill>
                <a:effectLst/>
                <a:latin typeface="Times New Roman" panose="02020603050405020304" pitchFamily="18" charset="0"/>
                <a:ea typeface="ＭＳ 明朝" panose="02020609040205080304" pitchFamily="17" charset="-128"/>
              </a:rPr>
              <a:t>ホームページ</a:t>
            </a:r>
            <a:r>
              <a:rPr lang="ja-JP" altLang="ja-JP" sz="900" b="1" dirty="0">
                <a:effectLst/>
                <a:latin typeface="Times New Roman" panose="02020603050405020304" pitchFamily="18" charset="0"/>
                <a:ea typeface="ＭＳ 明朝" panose="02020609040205080304" pitchFamily="17" charset="-128"/>
              </a:rPr>
              <a:t>を開設した。藤渕副会長のご尽力によるものです。「</a:t>
            </a:r>
            <a:r>
              <a:rPr lang="ja-JP" altLang="ja-JP" sz="900" b="1" dirty="0">
                <a:solidFill>
                  <a:srgbClr val="FF0000"/>
                </a:solidFill>
                <a:effectLst/>
                <a:latin typeface="Times New Roman" panose="02020603050405020304" pitchFamily="18" charset="0"/>
                <a:ea typeface="ＭＳ 明朝" panose="02020609040205080304" pitchFamily="17" charset="-128"/>
              </a:rPr>
              <a:t>福岡県退職公務員連盟</a:t>
            </a:r>
            <a:r>
              <a:rPr lang="ja-JP" altLang="ja-JP" sz="900" b="1" dirty="0">
                <a:effectLst/>
                <a:latin typeface="Times New Roman" panose="02020603050405020304" pitchFamily="18" charset="0"/>
                <a:ea typeface="ＭＳ 明朝" panose="02020609040205080304" pitchFamily="17" charset="-128"/>
              </a:rPr>
              <a:t>」と検索すると、ホームページが出てくる。まるで別世界である。瞬時に退公連の様子が分かり、魅了される。皆様方ご覧になってください。</a:t>
            </a:r>
          </a:p>
          <a:p>
            <a:pPr marL="63500" indent="114300" algn="just"/>
            <a:r>
              <a:rPr lang="ja-JP" altLang="ja-JP" sz="900" b="1" dirty="0">
                <a:effectLst/>
                <a:latin typeface="Times New Roman" panose="02020603050405020304" pitchFamily="18" charset="0"/>
                <a:ea typeface="ＭＳ 明朝" panose="02020609040205080304" pitchFamily="17" charset="-128"/>
              </a:rPr>
              <a:t>は、約４億人の感染者が出て、死者は</a:t>
            </a:r>
            <a:r>
              <a:rPr lang="en-US" altLang="ja-JP" sz="900" b="1" dirty="0">
                <a:effectLst/>
                <a:latin typeface="Times New Roman" panose="02020603050405020304" pitchFamily="18" charset="0"/>
                <a:ea typeface="ＭＳ 明朝" panose="02020609040205080304" pitchFamily="17" charset="-128"/>
              </a:rPr>
              <a:t>600</a:t>
            </a:r>
            <a:r>
              <a:rPr lang="ja-JP" altLang="ja-JP" sz="900" b="1" dirty="0">
                <a:effectLst/>
                <a:latin typeface="Times New Roman" panose="02020603050405020304" pitchFamily="18" charset="0"/>
                <a:ea typeface="ＭＳ 明朝" panose="02020609040205080304" pitchFamily="17" charset="-128"/>
              </a:rPr>
              <a:t>万人に達した。わが国の</a:t>
            </a:r>
            <a:r>
              <a:rPr lang="ja-JP" altLang="ja-JP" sz="900" b="1" dirty="0">
                <a:solidFill>
                  <a:srgbClr val="FF0000"/>
                </a:solidFill>
                <a:effectLst/>
                <a:latin typeface="Times New Roman" panose="02020603050405020304" pitchFamily="18" charset="0"/>
                <a:ea typeface="ＭＳ 明朝" panose="02020609040205080304" pitchFamily="17" charset="-128"/>
              </a:rPr>
              <a:t>感染者は</a:t>
            </a:r>
            <a:r>
              <a:rPr lang="en-US" altLang="ja-JP" sz="900" b="1" dirty="0">
                <a:solidFill>
                  <a:srgbClr val="FF0000"/>
                </a:solidFill>
                <a:effectLst/>
                <a:latin typeface="Times New Roman" panose="02020603050405020304" pitchFamily="18" charset="0"/>
                <a:ea typeface="ＭＳ 明朝" panose="02020609040205080304" pitchFamily="17" charset="-128"/>
              </a:rPr>
              <a:t>600</a:t>
            </a:r>
            <a:r>
              <a:rPr lang="ja-JP" altLang="ja-JP" sz="900" b="1" dirty="0">
                <a:solidFill>
                  <a:srgbClr val="FF0000"/>
                </a:solidFill>
                <a:effectLst/>
                <a:latin typeface="Times New Roman" panose="02020603050405020304" pitchFamily="18" charset="0"/>
                <a:ea typeface="ＭＳ 明朝" panose="02020609040205080304" pitchFamily="17" charset="-128"/>
              </a:rPr>
              <a:t>万人</a:t>
            </a:r>
            <a:r>
              <a:rPr lang="ja-JP" altLang="ja-JP" sz="900" b="1" dirty="0">
                <a:solidFill>
                  <a:srgbClr val="0D0D0D"/>
                </a:solidFill>
                <a:effectLst/>
                <a:latin typeface="Times New Roman" panose="02020603050405020304" pitchFamily="18" charset="0"/>
                <a:ea typeface="ＭＳ 明朝" panose="02020609040205080304" pitchFamily="17" charset="-128"/>
              </a:rPr>
              <a:t>を超え、</a:t>
            </a:r>
            <a:r>
              <a:rPr lang="ja-JP" altLang="ja-JP" sz="900" b="1" dirty="0">
                <a:effectLst/>
                <a:latin typeface="Times New Roman" panose="02020603050405020304" pitchFamily="18" charset="0"/>
                <a:ea typeface="ＭＳ 明朝" panose="02020609040205080304" pitchFamily="17" charset="-128"/>
              </a:rPr>
              <a:t>死者は</a:t>
            </a:r>
            <a:r>
              <a:rPr lang="en-US" altLang="ja-JP" sz="900" b="1" dirty="0">
                <a:solidFill>
                  <a:srgbClr val="0D0D0D"/>
                </a:solidFill>
                <a:effectLst/>
                <a:latin typeface="Times New Roman" panose="02020603050405020304" pitchFamily="18" charset="0"/>
                <a:ea typeface="ＭＳ 明朝" panose="02020609040205080304" pitchFamily="17" charset="-128"/>
              </a:rPr>
              <a:t>3</a:t>
            </a:r>
            <a:r>
              <a:rPr lang="ja-JP" altLang="ja-JP" sz="900" b="1" dirty="0">
                <a:solidFill>
                  <a:srgbClr val="0D0D0D"/>
                </a:solidFill>
                <a:effectLst/>
                <a:latin typeface="Times New Roman" panose="02020603050405020304" pitchFamily="18" charset="0"/>
                <a:ea typeface="ＭＳ 明朝" panose="02020609040205080304" pitchFamily="17" charset="-128"/>
              </a:rPr>
              <a:t>万人に及んでいる。</a:t>
            </a:r>
            <a:r>
              <a:rPr lang="ja-JP" altLang="ja-JP" sz="900" b="1" dirty="0">
                <a:effectLst/>
                <a:latin typeface="Times New Roman" panose="02020603050405020304" pitchFamily="18" charset="0"/>
                <a:ea typeface="ＭＳ 明朝" panose="02020609040205080304" pitchFamily="17" charset="-128"/>
              </a:rPr>
              <a:t>医療従事者方々に感謝している。</a:t>
            </a:r>
          </a:p>
          <a:p>
            <a:pPr marL="57150" indent="-57150" algn="just"/>
            <a:r>
              <a:rPr lang="ja-JP" altLang="ja-JP" sz="900" dirty="0">
                <a:effectLst/>
                <a:latin typeface="Times New Roman" panose="02020603050405020304" pitchFamily="18" charset="0"/>
                <a:ea typeface="ＭＳ 明朝" panose="02020609040205080304" pitchFamily="17" charset="-128"/>
              </a:rPr>
              <a:t>　　</a:t>
            </a:r>
          </a:p>
        </p:txBody>
      </p:sp>
    </p:spTree>
    <p:extLst>
      <p:ext uri="{BB962C8B-B14F-4D97-AF65-F5344CB8AC3E}">
        <p14:creationId xmlns:p14="http://schemas.microsoft.com/office/powerpoint/2010/main" val="113797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0148871-68C5-425D-831C-8931BB618CF6}"/>
              </a:ext>
            </a:extLst>
          </p:cNvPr>
          <p:cNvSpPr txBox="1"/>
          <p:nvPr/>
        </p:nvSpPr>
        <p:spPr>
          <a:xfrm>
            <a:off x="197768" y="193238"/>
            <a:ext cx="4176464" cy="2723823"/>
          </a:xfrm>
          <a:prstGeom prst="rect">
            <a:avLst/>
          </a:prstGeom>
          <a:noFill/>
        </p:spPr>
        <p:txBody>
          <a:bodyPr wrap="square" rtlCol="0">
            <a:spAutoFit/>
          </a:bodyPr>
          <a:lstStyle/>
          <a:p>
            <a:pPr marL="57150" indent="-57150" algn="just"/>
            <a:r>
              <a:rPr lang="ja-JP" altLang="en-US" sz="900" dirty="0">
                <a:effectLst/>
                <a:latin typeface="Times New Roman" panose="02020603050405020304" pitchFamily="18" charset="0"/>
                <a:ea typeface="ＭＳ 明朝" panose="02020609040205080304" pitchFamily="17" charset="-128"/>
              </a:rPr>
              <a:t>　</a:t>
            </a:r>
            <a:r>
              <a:rPr lang="ja-JP" altLang="en-US" sz="900" b="1" dirty="0">
                <a:effectLst/>
                <a:latin typeface="Times New Roman" panose="02020603050405020304" pitchFamily="18" charset="0"/>
                <a:ea typeface="ＭＳ 明朝" panose="02020609040205080304" pitchFamily="17" charset="-128"/>
              </a:rPr>
              <a:t>　</a:t>
            </a:r>
            <a:r>
              <a:rPr lang="ja-JP" altLang="ja-JP" sz="900" b="1" dirty="0">
                <a:solidFill>
                  <a:srgbClr val="FF0000"/>
                </a:solidFill>
                <a:effectLst/>
                <a:latin typeface="Times New Roman" panose="02020603050405020304" pitchFamily="18" charset="0"/>
                <a:ea typeface="ＭＳ 明朝" panose="02020609040205080304" pitchFamily="17" charset="-128"/>
              </a:rPr>
              <a:t>物価は</a:t>
            </a:r>
            <a:r>
              <a:rPr lang="ja-JP" altLang="ja-JP" sz="900" b="1" dirty="0">
                <a:effectLst/>
                <a:latin typeface="Times New Roman" panose="02020603050405020304" pitchFamily="18" charset="0"/>
                <a:ea typeface="ＭＳ 明朝" panose="02020609040205080304" pitchFamily="17" charset="-128"/>
              </a:rPr>
              <a:t>、２月から値上がりしている。まず原油が高騰し、ガソリン</a:t>
            </a:r>
            <a:r>
              <a:rPr lang="en-US" altLang="ja-JP" sz="900" b="1" dirty="0">
                <a:effectLst/>
                <a:latin typeface="Times New Roman" panose="02020603050405020304" pitchFamily="18" charset="0"/>
                <a:ea typeface="ＭＳ 明朝" panose="02020609040205080304" pitchFamily="17" charset="-128"/>
              </a:rPr>
              <a:t>1</a:t>
            </a:r>
            <a:r>
              <a:rPr lang="ja-JP" altLang="ja-JP" sz="900" b="1" dirty="0">
                <a:effectLst/>
                <a:latin typeface="Times New Roman" panose="02020603050405020304" pitchFamily="18" charset="0"/>
                <a:ea typeface="ＭＳ 明朝" panose="02020609040205080304" pitchFamily="17" charset="-128"/>
              </a:rPr>
              <a:t>ℓが</a:t>
            </a:r>
            <a:r>
              <a:rPr lang="en-US" altLang="ja-JP" sz="900" b="1" dirty="0">
                <a:solidFill>
                  <a:srgbClr val="0D0D0D"/>
                </a:solidFill>
                <a:effectLst/>
                <a:latin typeface="Times New Roman" panose="02020603050405020304" pitchFamily="18" charset="0"/>
                <a:ea typeface="ＭＳ 明朝" panose="02020609040205080304" pitchFamily="17" charset="-128"/>
              </a:rPr>
              <a:t>180</a:t>
            </a:r>
            <a:r>
              <a:rPr lang="ja-JP" altLang="ja-JP" sz="900" b="1" dirty="0">
                <a:effectLst/>
                <a:latin typeface="Times New Roman" panose="02020603050405020304" pitchFamily="18" charset="0"/>
                <a:ea typeface="ＭＳ 明朝" panose="02020609040205080304" pitchFamily="17" charset="-128"/>
              </a:rPr>
              <a:t>円、食料品や日用品が軒並み値上がりしている。小麦、うどん、バター、新聞等である。物価は軒並みに上がっているが、年金は上がらず、逆に減額されている。</a:t>
            </a:r>
          </a:p>
          <a:p>
            <a:pPr marL="103505" indent="114300" algn="just"/>
            <a:r>
              <a:rPr lang="ja-JP" altLang="ja-JP" sz="900" b="1" dirty="0">
                <a:solidFill>
                  <a:srgbClr val="FF0000"/>
                </a:solidFill>
                <a:effectLst/>
                <a:latin typeface="Times New Roman" panose="02020603050405020304" pitchFamily="18" charset="0"/>
                <a:ea typeface="ＭＳ 明朝" panose="02020609040205080304" pitchFamily="17" charset="-128"/>
              </a:rPr>
              <a:t>厚労省は</a:t>
            </a:r>
            <a:r>
              <a:rPr lang="ja-JP" altLang="ja-JP" sz="900" b="1" dirty="0">
                <a:effectLst/>
                <a:latin typeface="Times New Roman" panose="02020603050405020304" pitchFamily="18" charset="0"/>
                <a:ea typeface="ＭＳ 明朝" panose="02020609040205080304" pitchFamily="17" charset="-128"/>
              </a:rPr>
              <a:t>、１月に年金額を発表した。その内訳は、</a:t>
            </a:r>
            <a:r>
              <a:rPr lang="ja-JP" altLang="ja-JP" sz="900" b="1" dirty="0">
                <a:solidFill>
                  <a:srgbClr val="FF0000"/>
                </a:solidFill>
                <a:effectLst/>
                <a:latin typeface="Times New Roman" panose="02020603050405020304" pitchFamily="18" charset="0"/>
                <a:ea typeface="ＭＳ 明朝" panose="02020609040205080304" pitchFamily="17" charset="-128"/>
              </a:rPr>
              <a:t>①物価</a:t>
            </a:r>
            <a:r>
              <a:rPr lang="ja-JP" altLang="ja-JP" sz="900" b="1" dirty="0">
                <a:effectLst/>
                <a:latin typeface="Times New Roman" panose="02020603050405020304" pitchFamily="18" charset="0"/>
                <a:ea typeface="ＭＳ 明朝" panose="02020609040205080304" pitchFamily="17" charset="-128"/>
              </a:rPr>
              <a:t>は（マイナ</a:t>
            </a:r>
            <a:r>
              <a:rPr lang="en-US" altLang="ja-JP" sz="900" b="1" dirty="0">
                <a:effectLst/>
                <a:latin typeface="Times New Roman" panose="02020603050405020304" pitchFamily="18" charset="0"/>
                <a:ea typeface="ＭＳ 明朝" panose="02020609040205080304" pitchFamily="17" charset="-128"/>
              </a:rPr>
              <a:t>0.2</a:t>
            </a:r>
            <a:r>
              <a:rPr lang="ja-JP" altLang="ja-JP" sz="900" b="1" dirty="0">
                <a:effectLst/>
                <a:latin typeface="Times New Roman" panose="02020603050405020304" pitchFamily="18" charset="0"/>
                <a:ea typeface="ＭＳ 明朝" panose="02020609040205080304" pitchFamily="17" charset="-128"/>
              </a:rPr>
              <a:t>％）。</a:t>
            </a:r>
            <a:r>
              <a:rPr lang="ja-JP" altLang="ja-JP" sz="900" b="1" dirty="0">
                <a:solidFill>
                  <a:srgbClr val="FF0000"/>
                </a:solidFill>
                <a:effectLst/>
                <a:latin typeface="Times New Roman" panose="02020603050405020304" pitchFamily="18" charset="0"/>
                <a:ea typeface="ＭＳ 明朝" panose="02020609040205080304" pitchFamily="17" charset="-128"/>
              </a:rPr>
              <a:t>②賃金</a:t>
            </a:r>
            <a:r>
              <a:rPr lang="ja-JP" altLang="ja-JP" sz="900" b="1" dirty="0">
                <a:effectLst/>
                <a:latin typeface="Times New Roman" panose="02020603050405020304" pitchFamily="18" charset="0"/>
                <a:ea typeface="ＭＳ 明朝" panose="02020609040205080304" pitchFamily="17" charset="-128"/>
              </a:rPr>
              <a:t>は（マイナス</a:t>
            </a:r>
            <a:r>
              <a:rPr lang="en-US" altLang="ja-JP" sz="900" b="1" dirty="0">
                <a:effectLst/>
                <a:latin typeface="Times New Roman" panose="02020603050405020304" pitchFamily="18" charset="0"/>
                <a:ea typeface="ＭＳ 明朝" panose="02020609040205080304" pitchFamily="17" charset="-128"/>
              </a:rPr>
              <a:t>0.4</a:t>
            </a:r>
            <a:r>
              <a:rPr lang="ja-JP" altLang="ja-JP" sz="900" b="1" dirty="0">
                <a:effectLst/>
                <a:latin typeface="Times New Roman" panose="02020603050405020304" pitchFamily="18" charset="0"/>
                <a:ea typeface="ＭＳ 明朝" panose="02020609040205080304" pitchFamily="17" charset="-128"/>
              </a:rPr>
              <a:t>％）。</a:t>
            </a:r>
            <a:r>
              <a:rPr lang="ja-JP" altLang="ja-JP" sz="900" b="1" dirty="0">
                <a:solidFill>
                  <a:srgbClr val="FF0000"/>
                </a:solidFill>
                <a:effectLst/>
                <a:latin typeface="Times New Roman" panose="02020603050405020304" pitchFamily="18" charset="0"/>
                <a:ea typeface="ＭＳ 明朝" panose="02020609040205080304" pitchFamily="17" charset="-128"/>
              </a:rPr>
              <a:t>③マクロ経済</a:t>
            </a:r>
            <a:r>
              <a:rPr lang="ja-JP" altLang="ja-JP" sz="900" b="1" dirty="0">
                <a:effectLst/>
                <a:latin typeface="Times New Roman" panose="02020603050405020304" pitchFamily="18" charset="0"/>
                <a:ea typeface="ＭＳ 明朝" panose="02020609040205080304" pitchFamily="17" charset="-128"/>
              </a:rPr>
              <a:t>スライドは（マナス</a:t>
            </a:r>
            <a:r>
              <a:rPr lang="en-US" altLang="ja-JP" sz="900" b="1" dirty="0">
                <a:effectLst/>
                <a:latin typeface="Times New Roman" panose="02020603050405020304" pitchFamily="18" charset="0"/>
                <a:ea typeface="ＭＳ 明朝" panose="02020609040205080304" pitchFamily="17" charset="-128"/>
              </a:rPr>
              <a:t>0.3%</a:t>
            </a:r>
            <a:r>
              <a:rPr lang="ja-JP" altLang="ja-JP" sz="900" b="1" dirty="0">
                <a:effectLst/>
                <a:latin typeface="Times New Roman" panose="02020603050405020304" pitchFamily="18" charset="0"/>
                <a:ea typeface="ＭＳ 明朝" panose="02020609040205080304" pitchFamily="17" charset="-128"/>
              </a:rPr>
              <a:t>）。</a:t>
            </a:r>
            <a:r>
              <a:rPr lang="ja-JP" altLang="ja-JP" sz="900" b="1" dirty="0">
                <a:solidFill>
                  <a:srgbClr val="FF0000"/>
                </a:solidFill>
                <a:effectLst/>
                <a:latin typeface="Times New Roman" panose="02020603050405020304" pitchFamily="18" charset="0"/>
                <a:ea typeface="ＭＳ 明朝" panose="02020609040205080304" pitchFamily="17" charset="-128"/>
              </a:rPr>
              <a:t>④累積加算</a:t>
            </a:r>
            <a:r>
              <a:rPr lang="ja-JP" altLang="ja-JP" sz="900" b="1" dirty="0">
                <a:effectLst/>
                <a:latin typeface="Times New Roman" panose="02020603050405020304" pitchFamily="18" charset="0"/>
                <a:ea typeface="ＭＳ 明朝" panose="02020609040205080304" pitchFamily="17" charset="-128"/>
              </a:rPr>
              <a:t>は（</a:t>
            </a:r>
            <a:r>
              <a:rPr lang="en-US" altLang="ja-JP" sz="900" b="1" dirty="0">
                <a:effectLst/>
                <a:latin typeface="Times New Roman" panose="02020603050405020304" pitchFamily="18" charset="0"/>
                <a:ea typeface="ＭＳ 明朝" panose="02020609040205080304" pitchFamily="17" charset="-128"/>
              </a:rPr>
              <a:t>0%</a:t>
            </a:r>
            <a:r>
              <a:rPr lang="ja-JP" altLang="ja-JP" sz="900" b="1" dirty="0">
                <a:effectLst/>
                <a:latin typeface="Times New Roman" panose="02020603050405020304" pitchFamily="18" charset="0"/>
                <a:ea typeface="ＭＳ 明朝" panose="02020609040205080304" pitchFamily="17" charset="-128"/>
              </a:rPr>
              <a:t>）である。年金を決定する指標を賃金と改定したので、今年度の年金額は、</a:t>
            </a:r>
            <a:r>
              <a:rPr lang="en-US" altLang="ja-JP" sz="900" b="1" dirty="0">
                <a:effectLst/>
                <a:latin typeface="Times New Roman" panose="02020603050405020304" pitchFamily="18" charset="0"/>
                <a:ea typeface="ＭＳ 明朝" panose="02020609040205080304" pitchFamily="17" charset="-128"/>
              </a:rPr>
              <a:t>0.4%</a:t>
            </a:r>
            <a:r>
              <a:rPr lang="ja-JP" altLang="ja-JP" sz="900" b="1" dirty="0">
                <a:effectLst/>
                <a:latin typeface="Times New Roman" panose="02020603050405020304" pitchFamily="18" charset="0"/>
                <a:ea typeface="ＭＳ 明朝" panose="02020609040205080304" pitchFamily="17" charset="-128"/>
              </a:rPr>
              <a:t>の減額となる。私たちは、毎月平均</a:t>
            </a:r>
            <a:r>
              <a:rPr lang="en-US" altLang="ja-JP" sz="900" b="1" dirty="0">
                <a:effectLst/>
                <a:latin typeface="Times New Roman" panose="02020603050405020304" pitchFamily="18" charset="0"/>
                <a:ea typeface="ＭＳ 明朝" panose="02020609040205080304" pitchFamily="17" charset="-128"/>
              </a:rPr>
              <a:t>1,000</a:t>
            </a:r>
            <a:r>
              <a:rPr lang="ja-JP" altLang="ja-JP" sz="900" b="1" dirty="0">
                <a:effectLst/>
                <a:latin typeface="Times New Roman" panose="02020603050405020304" pitchFamily="18" charset="0"/>
                <a:ea typeface="ＭＳ 明朝" panose="02020609040205080304" pitchFamily="17" charset="-128"/>
              </a:rPr>
              <a:t>円程度が減額されることになる。時流に逆らった発表である。</a:t>
            </a:r>
            <a:endParaRPr lang="en-US" altLang="ja-JP" sz="900" b="1" dirty="0">
              <a:effectLst/>
              <a:latin typeface="Times New Roman" panose="02020603050405020304" pitchFamily="18" charset="0"/>
              <a:ea typeface="ＭＳ 明朝" panose="02020609040205080304" pitchFamily="17" charset="-128"/>
            </a:endParaRPr>
          </a:p>
          <a:p>
            <a:pPr marL="57150" indent="-57150" algn="just"/>
            <a:r>
              <a:rPr lang="ja-JP" altLang="en-US" sz="900" b="1" dirty="0">
                <a:effectLst/>
                <a:latin typeface="Times New Roman" panose="02020603050405020304" pitchFamily="18" charset="0"/>
                <a:ea typeface="ＭＳ 明朝" panose="02020609040205080304" pitchFamily="17" charset="-128"/>
              </a:rPr>
              <a:t>　　</a:t>
            </a:r>
            <a:endParaRPr lang="en-US" altLang="ja-JP" sz="900" b="1" dirty="0">
              <a:effectLst/>
              <a:latin typeface="Times New Roman" panose="02020603050405020304" pitchFamily="18" charset="0"/>
              <a:ea typeface="ＭＳ 明朝" panose="02020609040205080304" pitchFamily="17" charset="-128"/>
            </a:endParaRPr>
          </a:p>
          <a:p>
            <a:pPr marL="57150" indent="-57150" algn="just"/>
            <a:r>
              <a:rPr lang="ja-JP" altLang="en-US" sz="900" b="1" dirty="0">
                <a:latin typeface="Times New Roman" panose="02020603050405020304" pitchFamily="18" charset="0"/>
                <a:ea typeface="ＭＳ 明朝" panose="02020609040205080304" pitchFamily="17" charset="-128"/>
              </a:rPr>
              <a:t>　　</a:t>
            </a:r>
            <a:r>
              <a:rPr lang="ja-JP" altLang="ja-JP" sz="900" b="1" dirty="0">
                <a:effectLst/>
                <a:latin typeface="Times New Roman" panose="02020603050405020304" pitchFamily="18" charset="0"/>
                <a:ea typeface="ＭＳ 明朝" panose="02020609040205080304" pitchFamily="17" charset="-128"/>
              </a:rPr>
              <a:t>わが国の</a:t>
            </a:r>
            <a:r>
              <a:rPr lang="ja-JP" altLang="ja-JP" sz="900" b="1" dirty="0">
                <a:solidFill>
                  <a:srgbClr val="FF0000"/>
                </a:solidFill>
                <a:effectLst/>
                <a:latin typeface="Times New Roman" panose="02020603050405020304" pitchFamily="18" charset="0"/>
                <a:ea typeface="ＭＳ 明朝" panose="02020609040205080304" pitchFamily="17" charset="-128"/>
              </a:rPr>
              <a:t>賃金</a:t>
            </a:r>
            <a:r>
              <a:rPr lang="ja-JP" altLang="ja-JP" sz="900" b="1" dirty="0">
                <a:effectLst/>
                <a:latin typeface="Times New Roman" panose="02020603050405020304" pitchFamily="18" charset="0"/>
                <a:ea typeface="ＭＳ 明朝" panose="02020609040205080304" pitchFamily="17" charset="-128"/>
              </a:rPr>
              <a:t>を見ると、バブル（</a:t>
            </a:r>
            <a:r>
              <a:rPr lang="en-US" altLang="ja-JP" sz="900" b="1" dirty="0">
                <a:effectLst/>
                <a:latin typeface="Times New Roman" panose="02020603050405020304" pitchFamily="18" charset="0"/>
                <a:ea typeface="ＭＳ 明朝" panose="02020609040205080304" pitchFamily="17" charset="-128"/>
              </a:rPr>
              <a:t>1990</a:t>
            </a:r>
            <a:r>
              <a:rPr lang="ja-JP" altLang="ja-JP" sz="900" b="1" dirty="0">
                <a:effectLst/>
                <a:latin typeface="Times New Roman" panose="02020603050405020304" pitchFamily="18" charset="0"/>
                <a:ea typeface="ＭＳ 明朝" panose="02020609040205080304" pitchFamily="17" charset="-128"/>
              </a:rPr>
              <a:t>）年代から賃金は上がっていない。この</a:t>
            </a:r>
            <a:r>
              <a:rPr lang="en-US" altLang="ja-JP" sz="900" b="1" dirty="0">
                <a:effectLst/>
                <a:latin typeface="Times New Roman" panose="02020603050405020304" pitchFamily="18" charset="0"/>
                <a:ea typeface="ＭＳ 明朝" panose="02020609040205080304" pitchFamily="17" charset="-128"/>
              </a:rPr>
              <a:t>30</a:t>
            </a:r>
            <a:r>
              <a:rPr lang="ja-JP" altLang="ja-JP" sz="900" b="1" dirty="0">
                <a:effectLst/>
                <a:latin typeface="Times New Roman" panose="02020603050405020304" pitchFamily="18" charset="0"/>
                <a:ea typeface="ＭＳ 明朝" panose="02020609040205080304" pitchFamily="17" charset="-128"/>
              </a:rPr>
              <a:t>年間、不況・デフレが続き、賃金は上っていない。そのため日本の生活水準は、世界から後退し、生活も楽ではない。</a:t>
            </a:r>
            <a:r>
              <a:rPr lang="en-US" altLang="ja-JP" sz="900" b="1" dirty="0">
                <a:effectLst/>
                <a:latin typeface="Times New Roman" panose="02020603050405020304" pitchFamily="18" charset="0"/>
                <a:ea typeface="ＭＳ 明朝" panose="02020609040205080304" pitchFamily="17" charset="-128"/>
              </a:rPr>
              <a:t>30</a:t>
            </a:r>
            <a:r>
              <a:rPr lang="ja-JP" altLang="ja-JP" sz="900" b="1" dirty="0">
                <a:effectLst/>
                <a:latin typeface="Times New Roman" panose="02020603050405020304" pitchFamily="18" charset="0"/>
                <a:ea typeface="ＭＳ 明朝" panose="02020609040205080304" pitchFamily="17" charset="-128"/>
              </a:rPr>
              <a:t>年間という歳月を一気に取り戻すことは難しい。以前のように、生産が向上し、国内総生産（</a:t>
            </a:r>
            <a:r>
              <a:rPr lang="en-US" altLang="ja-JP" sz="900" b="1" dirty="0">
                <a:effectLst/>
                <a:latin typeface="Times New Roman" panose="02020603050405020304" pitchFamily="18" charset="0"/>
                <a:ea typeface="ＭＳ 明朝" panose="02020609040205080304" pitchFamily="17" charset="-128"/>
              </a:rPr>
              <a:t>GDP</a:t>
            </a:r>
            <a:r>
              <a:rPr lang="ja-JP" altLang="ja-JP" sz="900" b="1" dirty="0">
                <a:effectLst/>
                <a:latin typeface="Times New Roman" panose="02020603050405020304" pitchFamily="18" charset="0"/>
                <a:ea typeface="ＭＳ 明朝" panose="02020609040205080304" pitchFamily="17" charset="-128"/>
              </a:rPr>
              <a:t>）も成長し</a:t>
            </a:r>
            <a:r>
              <a:rPr lang="ja-JP" altLang="en-US" sz="900" b="1" dirty="0">
                <a:effectLst/>
                <a:latin typeface="Times New Roman" panose="02020603050405020304" pitchFamily="18" charset="0"/>
                <a:ea typeface="ＭＳ 明朝" panose="02020609040205080304" pitchFamily="17" charset="-128"/>
              </a:rPr>
              <a:t>　</a:t>
            </a:r>
            <a:r>
              <a:rPr lang="ja-JP" altLang="ja-JP" sz="900" b="1" dirty="0">
                <a:effectLst/>
                <a:latin typeface="Times New Roman" panose="02020603050405020304" pitchFamily="18" charset="0"/>
                <a:ea typeface="ＭＳ 明朝" panose="02020609040205080304" pitchFamily="17" charset="-128"/>
              </a:rPr>
              <a:t>現役で働く人の賃金が上がり、豊かな生活ができる社会へと変革すべき時である。現役で働く人のために、年金受給者のために、日本国民のために、政界・財界は、本腰を入れて、不況に沈んだ</a:t>
            </a:r>
            <a:r>
              <a:rPr lang="en-US" altLang="ja-JP" sz="900" b="1" dirty="0">
                <a:effectLst/>
                <a:latin typeface="Times New Roman" panose="02020603050405020304" pitchFamily="18" charset="0"/>
                <a:ea typeface="ＭＳ 明朝" panose="02020609040205080304" pitchFamily="17" charset="-128"/>
              </a:rPr>
              <a:t>30</a:t>
            </a:r>
            <a:r>
              <a:rPr lang="ja-JP" altLang="ja-JP" sz="900" b="1" dirty="0">
                <a:effectLst/>
                <a:latin typeface="Times New Roman" panose="02020603050405020304" pitchFamily="18" charset="0"/>
                <a:ea typeface="ＭＳ 明朝" panose="02020609040205080304" pitchFamily="17" charset="-128"/>
              </a:rPr>
              <a:t>年間を取り戻す方向性を示さなければならない。</a:t>
            </a:r>
            <a:r>
              <a:rPr lang="en-US" altLang="ja-JP" sz="900" b="1" dirty="0">
                <a:effectLst/>
                <a:latin typeface="Times New Roman" panose="02020603050405020304" pitchFamily="18" charset="0"/>
                <a:ea typeface="ＭＳ 明朝" panose="02020609040205080304" pitchFamily="17" charset="-128"/>
              </a:rPr>
              <a:t>160</a:t>
            </a:r>
            <a:r>
              <a:rPr lang="ja-JP" altLang="ja-JP" sz="900" b="1" dirty="0">
                <a:effectLst/>
                <a:latin typeface="Times New Roman" panose="02020603050405020304" pitchFamily="18" charset="0"/>
                <a:ea typeface="ＭＳ 明朝" panose="02020609040205080304" pitchFamily="17" charset="-128"/>
              </a:rPr>
              <a:t>年前の明治維新に見られた叡智と活力を復活し、日本を浮上させることを切望する。</a:t>
            </a:r>
            <a:endParaRPr lang="en-US" altLang="ja-JP" sz="900" b="1"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3469206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A165FBD-FC4E-4D06-9925-3FEA7884E3B8}"/>
              </a:ext>
            </a:extLst>
          </p:cNvPr>
          <p:cNvSpPr txBox="1"/>
          <p:nvPr/>
        </p:nvSpPr>
        <p:spPr>
          <a:xfrm>
            <a:off x="341784" y="261764"/>
            <a:ext cx="3888432" cy="2169825"/>
          </a:xfrm>
          <a:prstGeom prst="rect">
            <a:avLst/>
          </a:prstGeom>
          <a:noFill/>
        </p:spPr>
        <p:txBody>
          <a:bodyPr wrap="square" rtlCol="0">
            <a:spAutoFit/>
          </a:bodyPr>
          <a:lstStyle/>
          <a:p>
            <a:pPr marL="57150" indent="-57150" algn="just"/>
            <a:r>
              <a:rPr lang="ja-JP" altLang="en-US" sz="900" b="1" dirty="0">
                <a:effectLst/>
                <a:latin typeface="Times New Roman" panose="02020603050405020304" pitchFamily="18" charset="0"/>
                <a:ea typeface="ＭＳ 明朝" panose="02020609040205080304" pitchFamily="17" charset="-128"/>
              </a:rPr>
              <a:t>　　</a:t>
            </a:r>
            <a:r>
              <a:rPr lang="ja-JP" altLang="ja-JP" sz="900" b="1" dirty="0">
                <a:effectLst/>
                <a:latin typeface="Times New Roman" panose="02020603050405020304" pitchFamily="18" charset="0"/>
                <a:ea typeface="ＭＳ 明朝" panose="02020609040205080304" pitchFamily="17" charset="-128"/>
              </a:rPr>
              <a:t>現在の日本の平均賃金は</a:t>
            </a:r>
            <a:r>
              <a:rPr lang="ja-JP" altLang="ja-JP" sz="900" b="1" dirty="0">
                <a:solidFill>
                  <a:srgbClr val="FF0000"/>
                </a:solidFill>
                <a:effectLst/>
                <a:latin typeface="Times New Roman" panose="02020603050405020304" pitchFamily="18" charset="0"/>
                <a:ea typeface="ＭＳ 明朝" panose="02020609040205080304" pitchFamily="17" charset="-128"/>
              </a:rPr>
              <a:t>年収</a:t>
            </a:r>
            <a:r>
              <a:rPr lang="en-US" altLang="ja-JP" sz="900" b="1" dirty="0">
                <a:solidFill>
                  <a:srgbClr val="FF0000"/>
                </a:solidFill>
                <a:effectLst/>
                <a:latin typeface="Times New Roman" panose="02020603050405020304" pitchFamily="18" charset="0"/>
                <a:ea typeface="ＭＳ 明朝" panose="02020609040205080304" pitchFamily="17" charset="-128"/>
              </a:rPr>
              <a:t>400</a:t>
            </a:r>
            <a:r>
              <a:rPr lang="ja-JP" altLang="ja-JP" sz="900" b="1" dirty="0">
                <a:solidFill>
                  <a:srgbClr val="FF0000"/>
                </a:solidFill>
                <a:effectLst/>
                <a:latin typeface="Times New Roman" panose="02020603050405020304" pitchFamily="18" charset="0"/>
                <a:ea typeface="ＭＳ 明朝" panose="02020609040205080304" pitchFamily="17" charset="-128"/>
              </a:rPr>
              <a:t>万円</a:t>
            </a:r>
            <a:r>
              <a:rPr lang="ja-JP" altLang="ja-JP" sz="900" b="1" dirty="0">
                <a:effectLst/>
                <a:latin typeface="Times New Roman" panose="02020603050405020304" pitchFamily="18" charset="0"/>
                <a:ea typeface="ＭＳ 明朝" panose="02020609040205080304" pitchFamily="17" charset="-128"/>
              </a:rPr>
              <a:t>で、世界では</a:t>
            </a:r>
            <a:r>
              <a:rPr lang="en-US" altLang="ja-JP" sz="900" b="1" dirty="0">
                <a:solidFill>
                  <a:srgbClr val="FF0000"/>
                </a:solidFill>
                <a:effectLst/>
                <a:latin typeface="Times New Roman" panose="02020603050405020304" pitchFamily="18" charset="0"/>
                <a:ea typeface="ＭＳ 明朝" panose="02020609040205080304" pitchFamily="17" charset="-128"/>
              </a:rPr>
              <a:t>23</a:t>
            </a:r>
            <a:r>
              <a:rPr lang="ja-JP" altLang="ja-JP" sz="900" b="1" dirty="0">
                <a:solidFill>
                  <a:srgbClr val="FF0000"/>
                </a:solidFill>
                <a:effectLst/>
                <a:latin typeface="Times New Roman" panose="02020603050405020304" pitchFamily="18" charset="0"/>
                <a:ea typeface="ＭＳ 明朝" panose="02020609040205080304" pitchFamily="17" charset="-128"/>
              </a:rPr>
              <a:t>位</a:t>
            </a:r>
            <a:r>
              <a:rPr lang="ja-JP" altLang="ja-JP" sz="900" b="1" dirty="0">
                <a:effectLst/>
                <a:latin typeface="Times New Roman" panose="02020603050405020304" pitchFamily="18" charset="0"/>
                <a:ea typeface="ＭＳ 明朝" panose="02020609040205080304" pitchFamily="17" charset="-128"/>
              </a:rPr>
              <a:t>である。</a:t>
            </a:r>
            <a:r>
              <a:rPr lang="ja-JP" altLang="ja-JP" sz="900" b="1" dirty="0">
                <a:solidFill>
                  <a:srgbClr val="FF0000"/>
                </a:solidFill>
                <a:effectLst/>
                <a:latin typeface="Times New Roman" panose="02020603050405020304" pitchFamily="18" charset="0"/>
                <a:ea typeface="ＭＳ 明朝" panose="02020609040205080304" pitchFamily="17" charset="-128"/>
              </a:rPr>
              <a:t>韓国は</a:t>
            </a:r>
            <a:r>
              <a:rPr lang="ja-JP" altLang="ja-JP" sz="900" b="1" dirty="0">
                <a:effectLst/>
                <a:latin typeface="Times New Roman" panose="02020603050405020304" pitchFamily="18" charset="0"/>
                <a:ea typeface="ＭＳ 明朝" panose="02020609040205080304" pitchFamily="17" charset="-128"/>
              </a:rPr>
              <a:t>、年収が</a:t>
            </a:r>
            <a:r>
              <a:rPr lang="en-US" altLang="ja-JP" sz="900" b="1" dirty="0">
                <a:solidFill>
                  <a:srgbClr val="FF0000"/>
                </a:solidFill>
                <a:effectLst/>
                <a:latin typeface="Times New Roman" panose="02020603050405020304" pitchFamily="18" charset="0"/>
                <a:ea typeface="ＭＳ 明朝" panose="02020609040205080304" pitchFamily="17" charset="-128"/>
              </a:rPr>
              <a:t>438</a:t>
            </a:r>
            <a:r>
              <a:rPr lang="ja-JP" altLang="ja-JP" sz="900" b="1" dirty="0">
                <a:solidFill>
                  <a:srgbClr val="FF0000"/>
                </a:solidFill>
                <a:effectLst/>
                <a:latin typeface="Times New Roman" panose="02020603050405020304" pitchFamily="18" charset="0"/>
                <a:ea typeface="ＭＳ 明朝" panose="02020609040205080304" pitchFamily="17" charset="-128"/>
              </a:rPr>
              <a:t>万円</a:t>
            </a:r>
            <a:r>
              <a:rPr lang="ja-JP" altLang="ja-JP" sz="900" b="1" dirty="0">
                <a:effectLst/>
                <a:latin typeface="Times New Roman" panose="02020603050405020304" pitchFamily="18" charset="0"/>
                <a:ea typeface="ＭＳ 明朝" panose="02020609040205080304" pitchFamily="17" charset="-128"/>
              </a:rPr>
              <a:t>で、日本より</a:t>
            </a:r>
            <a:r>
              <a:rPr lang="en-US" altLang="ja-JP" sz="900" b="1" dirty="0">
                <a:solidFill>
                  <a:srgbClr val="FF0000"/>
                </a:solidFill>
                <a:effectLst/>
                <a:latin typeface="Times New Roman" panose="02020603050405020304" pitchFamily="18" charset="0"/>
                <a:ea typeface="ＭＳ 明朝" panose="02020609040205080304" pitchFamily="17" charset="-128"/>
              </a:rPr>
              <a:t>38</a:t>
            </a:r>
            <a:r>
              <a:rPr lang="ja-JP" altLang="ja-JP" sz="900" b="1" dirty="0">
                <a:solidFill>
                  <a:srgbClr val="FF0000"/>
                </a:solidFill>
                <a:effectLst/>
                <a:latin typeface="Times New Roman" panose="02020603050405020304" pitchFamily="18" charset="0"/>
                <a:ea typeface="ＭＳ 明朝" panose="02020609040205080304" pitchFamily="17" charset="-128"/>
              </a:rPr>
              <a:t>万円高い</a:t>
            </a:r>
            <a:r>
              <a:rPr lang="ja-JP" altLang="ja-JP" sz="900" b="1" dirty="0">
                <a:effectLst/>
                <a:latin typeface="Times New Roman" panose="02020603050405020304" pitchFamily="18" charset="0"/>
                <a:ea typeface="ＭＳ 明朝" panose="02020609040205080304" pitchFamily="17" charset="-128"/>
              </a:rPr>
              <a:t>。わが国は、下位の韓国から追い超されている。</a:t>
            </a:r>
          </a:p>
          <a:p>
            <a:pPr marL="93980" indent="114300" algn="just"/>
            <a:endParaRPr lang="en-US" altLang="ja-JP" sz="900" b="1" dirty="0">
              <a:effectLst/>
              <a:latin typeface="Times New Roman" panose="02020603050405020304" pitchFamily="18" charset="0"/>
              <a:ea typeface="ＭＳ 明朝" panose="02020609040205080304" pitchFamily="17" charset="-128"/>
            </a:endParaRPr>
          </a:p>
          <a:p>
            <a:pPr marL="93980" indent="114300" algn="just"/>
            <a:r>
              <a:rPr lang="ja-JP" altLang="ja-JP" sz="900" b="1" dirty="0">
                <a:solidFill>
                  <a:srgbClr val="FF0000"/>
                </a:solidFill>
                <a:effectLst/>
                <a:latin typeface="Times New Roman" panose="02020603050405020304" pitchFamily="18" charset="0"/>
                <a:ea typeface="ＭＳ 明朝" panose="02020609040205080304" pitchFamily="17" charset="-128"/>
              </a:rPr>
              <a:t>日本の賃金</a:t>
            </a:r>
            <a:r>
              <a:rPr lang="ja-JP" altLang="ja-JP" sz="900" b="1" dirty="0">
                <a:effectLst/>
                <a:latin typeface="Times New Roman" panose="02020603050405020304" pitchFamily="18" charset="0"/>
                <a:ea typeface="ＭＳ 明朝" panose="02020609040205080304" pitchFamily="17" charset="-128"/>
              </a:rPr>
              <a:t>が下降している現状では、年金を上げてくれとは言い難い。とは言え、世界の年金をみると、オランダがトップで、満足度・持続性が</a:t>
            </a:r>
            <a:r>
              <a:rPr lang="en-US" altLang="ja-JP" sz="900" b="1" dirty="0">
                <a:effectLst/>
                <a:latin typeface="Times New Roman" panose="02020603050405020304" pitchFamily="18" charset="0"/>
                <a:ea typeface="ＭＳ 明朝" panose="02020609040205080304" pitchFamily="17" charset="-128"/>
              </a:rPr>
              <a:t>82</a:t>
            </a:r>
            <a:r>
              <a:rPr lang="ja-JP" altLang="ja-JP" sz="900" b="1" dirty="0">
                <a:effectLst/>
                <a:latin typeface="Times New Roman" panose="02020603050405020304" pitchFamily="18" charset="0"/>
                <a:ea typeface="ＭＳ 明朝" panose="02020609040205080304" pitchFamily="17" charset="-128"/>
              </a:rPr>
              <a:t>％と高い。日本は、満足度・持続性は</a:t>
            </a:r>
            <a:r>
              <a:rPr lang="en-US" altLang="ja-JP" sz="900" b="1" dirty="0">
                <a:effectLst/>
                <a:latin typeface="Times New Roman" panose="02020603050405020304" pitchFamily="18" charset="0"/>
                <a:ea typeface="ＭＳ 明朝" panose="02020609040205080304" pitchFamily="17" charset="-128"/>
              </a:rPr>
              <a:t>48</a:t>
            </a:r>
            <a:r>
              <a:rPr lang="ja-JP" altLang="ja-JP" sz="900" b="1" dirty="0">
                <a:effectLst/>
                <a:latin typeface="Times New Roman" panose="02020603050405020304" pitchFamily="18" charset="0"/>
                <a:ea typeface="ＭＳ 明朝" panose="02020609040205080304" pitchFamily="17" charset="-128"/>
              </a:rPr>
              <a:t>％と低く、世界では</a:t>
            </a:r>
            <a:r>
              <a:rPr lang="en-US" altLang="ja-JP" sz="900" b="1" dirty="0">
                <a:effectLst/>
                <a:latin typeface="Times New Roman" panose="02020603050405020304" pitchFamily="18" charset="0"/>
                <a:ea typeface="ＭＳ 明朝" panose="02020609040205080304" pitchFamily="17" charset="-128"/>
              </a:rPr>
              <a:t>29</a:t>
            </a:r>
            <a:r>
              <a:rPr lang="ja-JP" altLang="ja-JP" sz="900" b="1" dirty="0">
                <a:effectLst/>
                <a:latin typeface="Times New Roman" panose="02020603050405020304" pitchFamily="18" charset="0"/>
                <a:ea typeface="ＭＳ 明朝" panose="02020609040205080304" pitchFamily="17" charset="-128"/>
              </a:rPr>
              <a:t>位と低い。この現状から考えて、退公連は、年金の維持と増額の活動を推進することを怠れない。</a:t>
            </a:r>
          </a:p>
          <a:p>
            <a:pPr marL="63500" indent="114300" algn="just"/>
            <a:endParaRPr lang="en-US" altLang="ja-JP" sz="900" b="1" dirty="0">
              <a:effectLst/>
              <a:latin typeface="Times New Roman" panose="02020603050405020304" pitchFamily="18" charset="0"/>
              <a:ea typeface="ＭＳ 明朝" panose="02020609040205080304" pitchFamily="17" charset="-128"/>
            </a:endParaRPr>
          </a:p>
          <a:p>
            <a:pPr marL="63500" indent="114300" algn="just"/>
            <a:r>
              <a:rPr lang="ja-JP" altLang="ja-JP" sz="900" b="1" dirty="0">
                <a:effectLst/>
                <a:latin typeface="Times New Roman" panose="02020603050405020304" pitchFamily="18" charset="0"/>
                <a:ea typeface="ＭＳ 明朝" panose="02020609040205080304" pitchFamily="17" charset="-128"/>
              </a:rPr>
              <a:t>福岡県連は、会員の減少を食い止める課題がある。高齢者だけの組織では、活動は十分とはいえず、マンネリ化する。若い新会員の加入で力を入れたい。また退会者を出さないことも大事なことである。会員拡大は、困難なことではであるが、創意工夫して、新会員の加入にご尽力されることを切望する。</a:t>
            </a:r>
          </a:p>
        </p:txBody>
      </p:sp>
    </p:spTree>
    <p:extLst>
      <p:ext uri="{BB962C8B-B14F-4D97-AF65-F5344CB8AC3E}">
        <p14:creationId xmlns:p14="http://schemas.microsoft.com/office/powerpoint/2010/main" val="330856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CF7EFF9-E0E7-4137-97F0-50108B4FE325}"/>
              </a:ext>
            </a:extLst>
          </p:cNvPr>
          <p:cNvSpPr txBox="1"/>
          <p:nvPr/>
        </p:nvSpPr>
        <p:spPr>
          <a:xfrm>
            <a:off x="320686" y="405780"/>
            <a:ext cx="4032448" cy="1754326"/>
          </a:xfrm>
          <a:prstGeom prst="rect">
            <a:avLst/>
          </a:prstGeom>
          <a:noFill/>
        </p:spPr>
        <p:txBody>
          <a:bodyPr wrap="square" rtlCol="0">
            <a:spAutoFit/>
          </a:bodyPr>
          <a:lstStyle/>
          <a:p>
            <a:pPr algn="just" latinLnBrk="1"/>
            <a:r>
              <a:rPr lang="ja-JP" altLang="ja-JP" sz="900" b="1" dirty="0">
                <a:effectLst/>
                <a:latin typeface="Century" panose="02040604050505020304" pitchFamily="18" charset="0"/>
                <a:ea typeface="ＭＳ 明朝" panose="02020609040205080304" pitchFamily="17" charset="-128"/>
              </a:rPr>
              <a:t>２、活動の目標</a:t>
            </a:r>
            <a:endParaRPr lang="ja-JP" altLang="ja-JP" sz="900" b="1"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b="1" dirty="0">
                <a:effectLst/>
                <a:latin typeface="Century" panose="02040604050505020304" pitchFamily="18" charset="0"/>
                <a:ea typeface="ＭＳ 明朝" panose="02020609040205080304" pitchFamily="17" charset="-128"/>
              </a:rPr>
              <a:t>　</a:t>
            </a:r>
            <a:endParaRPr lang="en-US" altLang="ja-JP" sz="900" b="1" dirty="0">
              <a:effectLst/>
              <a:latin typeface="Century" panose="02040604050505020304" pitchFamily="18" charset="0"/>
              <a:ea typeface="ＭＳ 明朝" panose="02020609040205080304" pitchFamily="17" charset="-128"/>
            </a:endParaRPr>
          </a:p>
          <a:p>
            <a:pPr marL="342900" indent="-342900" algn="just" latinLnBrk="1"/>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（１）誰もが安心できる全世代型社会保障制度の充実を目指す。</a:t>
            </a:r>
            <a:endParaRPr lang="ja-JP" altLang="ja-JP" sz="900" b="1"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b="1" dirty="0">
                <a:effectLst/>
                <a:latin typeface="Century" panose="02040604050505020304" pitchFamily="18" charset="0"/>
                <a:ea typeface="ＭＳ 明朝" panose="02020609040205080304" pitchFamily="17" charset="-128"/>
              </a:rPr>
              <a:t>　（２）退公連の会員として相互理解を深める。</a:t>
            </a:r>
            <a:endParaRPr lang="ja-JP" altLang="ja-JP" sz="900" b="1"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b="1" dirty="0">
                <a:effectLst/>
                <a:latin typeface="Century" panose="02040604050505020304" pitchFamily="18" charset="0"/>
                <a:ea typeface="ＭＳ 明朝" panose="02020609040205080304" pitchFamily="17" charset="-128"/>
              </a:rPr>
              <a:t>　（３）地域、支部の活動に積極的に参加し、社会貢献活動ができる人間</a:t>
            </a:r>
            <a:r>
              <a:rPr lang="en-US" altLang="ja-JP" sz="900" b="1" dirty="0">
                <a:effectLst/>
                <a:latin typeface="Century" panose="02040604050505020304" pitchFamily="18" charset="0"/>
                <a:ea typeface="ＭＳ 明朝" panose="02020609040205080304" pitchFamily="17" charset="-128"/>
              </a:rPr>
              <a:t> </a:t>
            </a:r>
          </a:p>
          <a:p>
            <a:pPr marL="342900" indent="-342900" algn="just" latinLnBrk="1"/>
            <a:r>
              <a:rPr lang="en-US" altLang="ja-JP" sz="900" b="1" dirty="0">
                <a:latin typeface="Century" panose="02040604050505020304" pitchFamily="18" charset="0"/>
                <a:ea typeface="ＭＳ 明朝" panose="02020609040205080304" pitchFamily="17" charset="-128"/>
              </a:rPr>
              <a:t>              </a:t>
            </a:r>
            <a:r>
              <a:rPr lang="ja-JP" altLang="en-US" sz="900" b="1" dirty="0">
                <a:latin typeface="Century" panose="02040604050505020304" pitchFamily="18" charset="0"/>
                <a:ea typeface="ＭＳ 明朝" panose="02020609040205080304" pitchFamily="17" charset="-128"/>
              </a:rPr>
              <a:t>と</a:t>
            </a:r>
            <a:r>
              <a:rPr lang="ja-JP" altLang="ja-JP" sz="900" b="1" dirty="0">
                <a:effectLst/>
                <a:latin typeface="Century" panose="02040604050505020304" pitchFamily="18" charset="0"/>
                <a:ea typeface="ＭＳ 明朝" panose="02020609040205080304" pitchFamily="17" charset="-128"/>
              </a:rPr>
              <a:t>して</a:t>
            </a:r>
            <a:r>
              <a:rPr lang="en-US" altLang="ja-JP" sz="900" b="1" dirty="0">
                <a:effectLst/>
                <a:latin typeface="Century" panose="02040604050505020304" pitchFamily="18" charset="0"/>
                <a:ea typeface="ＭＳ 明朝" panose="02020609040205080304" pitchFamily="17" charset="-128"/>
              </a:rPr>
              <a:t>,</a:t>
            </a:r>
            <a:r>
              <a:rPr lang="ja-JP" altLang="ja-JP" sz="900" b="1" dirty="0">
                <a:effectLst/>
                <a:latin typeface="Century" panose="02040604050505020304" pitchFamily="18" charset="0"/>
                <a:ea typeface="ＭＳ 明朝" panose="02020609040205080304" pitchFamily="17" charset="-128"/>
              </a:rPr>
              <a:t>相互の理解と絆を深める。</a:t>
            </a:r>
            <a:endParaRPr lang="ja-JP" altLang="ja-JP" sz="900" b="1"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b="1" dirty="0">
                <a:effectLst/>
                <a:latin typeface="Century" panose="02040604050505020304" pitchFamily="18" charset="0"/>
                <a:ea typeface="ＭＳ 明朝" panose="02020609040205080304" pitchFamily="17" charset="-128"/>
              </a:rPr>
              <a:t>　（４）組織の拡充・活性化に努める。</a:t>
            </a:r>
            <a:endParaRPr lang="ja-JP" altLang="ja-JP" sz="900" b="1"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b="1" dirty="0">
                <a:effectLst/>
                <a:latin typeface="Century" panose="02040604050505020304" pitchFamily="18" charset="0"/>
                <a:ea typeface="ＭＳ 明朝" panose="02020609040205080304" pitchFamily="17" charset="-128"/>
              </a:rPr>
              <a:t>　　　　支部の活動が順調にいくように努める。</a:t>
            </a:r>
            <a:endParaRPr lang="ja-JP" altLang="ja-JP" sz="900" b="1" dirty="0">
              <a:effectLst/>
              <a:latin typeface="Times New Roman" panose="02020603050405020304" pitchFamily="18" charset="0"/>
              <a:ea typeface="ＭＳ 明朝" panose="02020609040205080304" pitchFamily="17" charset="-128"/>
            </a:endParaRPr>
          </a:p>
          <a:p>
            <a:pPr marL="444500" indent="114300" algn="just" latinLnBrk="1"/>
            <a:endParaRPr lang="en-US" altLang="ja-JP" sz="900" b="1" dirty="0">
              <a:effectLst/>
              <a:latin typeface="Century" panose="02040604050505020304" pitchFamily="18" charset="0"/>
              <a:ea typeface="ＭＳ 明朝" panose="02020609040205080304" pitchFamily="17" charset="-128"/>
            </a:endParaRPr>
          </a:p>
          <a:p>
            <a:pPr marL="444500" indent="114300" algn="just" latinLnBrk="1"/>
            <a:r>
              <a:rPr lang="ja-JP" altLang="ja-JP" sz="900" b="1" dirty="0">
                <a:effectLst/>
                <a:latin typeface="Century" panose="02040604050505020304" pitchFamily="18" charset="0"/>
                <a:ea typeface="ＭＳ 明朝" panose="02020609040205080304" pitchFamily="17" charset="-128"/>
              </a:rPr>
              <a:t>上記の４本柱を基本にして、主体的に活動に取り組む。さらに各支部と連携を深め、信頼に基づく組織をつりたい。さらに、現役世代の公務員にたいして、関りを深めていくようにする。</a:t>
            </a:r>
            <a:endParaRPr lang="ja-JP" altLang="ja-JP" sz="900" b="1"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1040445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2FC65B69-F5A4-4681-864F-ADB8789AD1B9}"/>
              </a:ext>
            </a:extLst>
          </p:cNvPr>
          <p:cNvSpPr txBox="1"/>
          <p:nvPr/>
        </p:nvSpPr>
        <p:spPr>
          <a:xfrm>
            <a:off x="485800" y="-2690564"/>
            <a:ext cx="4464496" cy="1323439"/>
          </a:xfrm>
          <a:prstGeom prst="rect">
            <a:avLst/>
          </a:prstGeom>
          <a:noFill/>
        </p:spPr>
        <p:txBody>
          <a:bodyPr wrap="square">
            <a:spAutoFit/>
          </a:bodyPr>
          <a:lstStyle/>
          <a:p>
            <a:pPr algn="just" latinLnBrk="1"/>
            <a:r>
              <a:rPr lang="ja-JP" altLang="ja-JP" sz="800" b="1" dirty="0">
                <a:effectLst/>
                <a:latin typeface="Century" panose="02040604050505020304" pitchFamily="18" charset="0"/>
                <a:ea typeface="ＭＳ 明朝" panose="02020609040205080304" pitchFamily="17" charset="-128"/>
              </a:rPr>
              <a:t>２、活動の目標</a:t>
            </a:r>
            <a:endParaRPr lang="ja-JP" altLang="ja-JP" sz="800" dirty="0">
              <a:effectLst/>
              <a:latin typeface="Times New Roman" panose="02020603050405020304" pitchFamily="18" charset="0"/>
              <a:ea typeface="ＭＳ 明朝" panose="02020609040205080304" pitchFamily="17" charset="-128"/>
            </a:endParaRPr>
          </a:p>
          <a:p>
            <a:pPr marL="342900" indent="-342900" algn="just" latinLnBrk="1"/>
            <a:r>
              <a:rPr lang="ja-JP" altLang="ja-JP" sz="800" dirty="0">
                <a:effectLst/>
                <a:latin typeface="Century" panose="02040604050505020304" pitchFamily="18" charset="0"/>
                <a:ea typeface="ＭＳ 明朝" panose="02020609040205080304" pitchFamily="17" charset="-128"/>
              </a:rPr>
              <a:t>　（１）誰もが安心できる全世代型社会保障制度の充実を目指す。</a:t>
            </a:r>
            <a:endParaRPr lang="ja-JP" altLang="ja-JP" sz="800" dirty="0">
              <a:effectLst/>
              <a:latin typeface="Times New Roman" panose="02020603050405020304" pitchFamily="18" charset="0"/>
              <a:ea typeface="ＭＳ 明朝" panose="02020609040205080304" pitchFamily="17" charset="-128"/>
            </a:endParaRPr>
          </a:p>
          <a:p>
            <a:pPr marL="342900" indent="-342900" algn="just" latinLnBrk="1"/>
            <a:r>
              <a:rPr lang="ja-JP" altLang="ja-JP" sz="800" dirty="0">
                <a:effectLst/>
                <a:latin typeface="Century" panose="02040604050505020304" pitchFamily="18" charset="0"/>
                <a:ea typeface="ＭＳ 明朝" panose="02020609040205080304" pitchFamily="17" charset="-128"/>
              </a:rPr>
              <a:t>　（２）退公連の会員として相互理解を深める。</a:t>
            </a:r>
            <a:endParaRPr lang="ja-JP" altLang="ja-JP" sz="800" dirty="0">
              <a:effectLst/>
              <a:latin typeface="Times New Roman" panose="02020603050405020304" pitchFamily="18" charset="0"/>
              <a:ea typeface="ＭＳ 明朝" panose="02020609040205080304" pitchFamily="17" charset="-128"/>
            </a:endParaRPr>
          </a:p>
          <a:p>
            <a:pPr marL="342900" indent="-342900" algn="just" latinLnBrk="1"/>
            <a:r>
              <a:rPr lang="ja-JP" altLang="ja-JP" sz="800" dirty="0">
                <a:effectLst/>
                <a:latin typeface="Century" panose="02040604050505020304" pitchFamily="18" charset="0"/>
                <a:ea typeface="ＭＳ 明朝" panose="02020609040205080304" pitchFamily="17" charset="-128"/>
              </a:rPr>
              <a:t>　（３）地域、支部の活動に積極的に参加し、社会貢献活動ができる人間として</a:t>
            </a:r>
            <a:r>
              <a:rPr lang="en-US" altLang="ja-JP" sz="800" dirty="0">
                <a:effectLst/>
                <a:latin typeface="Century" panose="02040604050505020304" pitchFamily="18" charset="0"/>
                <a:ea typeface="ＭＳ 明朝" panose="02020609040205080304" pitchFamily="17" charset="-128"/>
              </a:rPr>
              <a:t>,</a:t>
            </a:r>
            <a:r>
              <a:rPr lang="ja-JP" altLang="ja-JP" sz="800" dirty="0">
                <a:effectLst/>
                <a:latin typeface="Century" panose="02040604050505020304" pitchFamily="18" charset="0"/>
                <a:ea typeface="ＭＳ 明朝" panose="02020609040205080304" pitchFamily="17" charset="-128"/>
              </a:rPr>
              <a:t>相互の理解と絆を深める。</a:t>
            </a:r>
            <a:endParaRPr lang="ja-JP" altLang="ja-JP" sz="800" dirty="0">
              <a:effectLst/>
              <a:latin typeface="Times New Roman" panose="02020603050405020304" pitchFamily="18" charset="0"/>
              <a:ea typeface="ＭＳ 明朝" panose="02020609040205080304" pitchFamily="17" charset="-128"/>
            </a:endParaRPr>
          </a:p>
          <a:p>
            <a:pPr marL="342900" indent="-342900" algn="just" latinLnBrk="1"/>
            <a:r>
              <a:rPr lang="ja-JP" altLang="ja-JP" sz="800" dirty="0">
                <a:effectLst/>
                <a:latin typeface="Century" panose="02040604050505020304" pitchFamily="18" charset="0"/>
                <a:ea typeface="ＭＳ 明朝" panose="02020609040205080304" pitchFamily="17" charset="-128"/>
              </a:rPr>
              <a:t>　（４）組織の拡充・活性化に努める。</a:t>
            </a:r>
            <a:endParaRPr lang="ja-JP" altLang="ja-JP" sz="800" dirty="0">
              <a:effectLst/>
              <a:latin typeface="Times New Roman" panose="02020603050405020304" pitchFamily="18" charset="0"/>
              <a:ea typeface="ＭＳ 明朝" panose="02020609040205080304" pitchFamily="17" charset="-128"/>
            </a:endParaRPr>
          </a:p>
          <a:p>
            <a:pPr marL="342900" indent="-342900" algn="just" latinLnBrk="1"/>
            <a:r>
              <a:rPr lang="ja-JP" altLang="ja-JP" sz="800" dirty="0">
                <a:effectLst/>
                <a:latin typeface="Century" panose="02040604050505020304" pitchFamily="18" charset="0"/>
                <a:ea typeface="ＭＳ 明朝" panose="02020609040205080304" pitchFamily="17" charset="-128"/>
              </a:rPr>
              <a:t>　　　　支部の活動が順調にいくように努める。</a:t>
            </a:r>
            <a:endParaRPr lang="ja-JP" altLang="ja-JP" sz="800" dirty="0">
              <a:effectLst/>
              <a:latin typeface="Times New Roman" panose="02020603050405020304" pitchFamily="18" charset="0"/>
              <a:ea typeface="ＭＳ 明朝" panose="02020609040205080304" pitchFamily="17" charset="-128"/>
            </a:endParaRPr>
          </a:p>
          <a:p>
            <a:pPr marL="444500" indent="114300" algn="just" latinLnBrk="1"/>
            <a:r>
              <a:rPr lang="ja-JP" altLang="ja-JP" sz="800" dirty="0">
                <a:effectLst/>
                <a:latin typeface="Century" panose="02040604050505020304" pitchFamily="18" charset="0"/>
                <a:ea typeface="ＭＳ 明朝" panose="02020609040205080304" pitchFamily="17" charset="-128"/>
              </a:rPr>
              <a:t>上記の４本柱を基本にして、主体的に活動に取り組む。さらに各支部と連携を深め、信頼に基づく組織をつりたい。さらに、現役世代の公務員にたいして、関りを深めていくようにする。</a:t>
            </a:r>
            <a:endParaRPr lang="ja-JP" altLang="ja-JP" sz="800" dirty="0">
              <a:effectLst/>
              <a:latin typeface="Times New Roman" panose="02020603050405020304" pitchFamily="18" charset="0"/>
              <a:ea typeface="ＭＳ 明朝" panose="02020609040205080304" pitchFamily="17" charset="-128"/>
            </a:endParaRPr>
          </a:p>
        </p:txBody>
      </p:sp>
      <p:sp>
        <p:nvSpPr>
          <p:cNvPr id="12" name="テキスト ボックス 11">
            <a:extLst>
              <a:ext uri="{FF2B5EF4-FFF2-40B4-BE49-F238E27FC236}">
                <a16:creationId xmlns:a16="http://schemas.microsoft.com/office/drawing/2014/main" id="{9BF8709D-2A17-4A46-BF51-06C232D04AEF}"/>
              </a:ext>
            </a:extLst>
          </p:cNvPr>
          <p:cNvSpPr txBox="1"/>
          <p:nvPr/>
        </p:nvSpPr>
        <p:spPr>
          <a:xfrm>
            <a:off x="341784" y="117748"/>
            <a:ext cx="4104456" cy="2932469"/>
          </a:xfrm>
          <a:prstGeom prst="rect">
            <a:avLst/>
          </a:prstGeom>
          <a:noFill/>
        </p:spPr>
        <p:txBody>
          <a:bodyPr wrap="square" rtlCol="0">
            <a:spAutoFit/>
          </a:bodyPr>
          <a:lstStyle/>
          <a:p>
            <a:pPr algn="just">
              <a:lnSpc>
                <a:spcPct val="107000"/>
              </a:lnSpc>
            </a:pPr>
            <a:r>
              <a:rPr lang="ja-JP" altLang="ja-JP" sz="800" b="1" dirty="0">
                <a:effectLst/>
                <a:latin typeface="Times New Roman" panose="02020603050405020304" pitchFamily="18" charset="0"/>
                <a:ea typeface="ＭＳ 明朝" panose="02020609040205080304" pitchFamily="17" charset="-128"/>
              </a:rPr>
              <a:t>３．事業計画</a:t>
            </a:r>
          </a:p>
          <a:p>
            <a:pPr marL="342900" lvl="0" indent="-342900" algn="just">
              <a:buFont typeface="+mj-cs"/>
              <a:buAutoNum type="arabicDbPlain"/>
            </a:pPr>
            <a:endParaRPr lang="en-US" altLang="ja-JP" sz="800" b="1" dirty="0">
              <a:effectLst/>
              <a:latin typeface="Times New Roman" panose="02020603050405020304" pitchFamily="18" charset="0"/>
              <a:ea typeface="ＭＳ 明朝" panose="02020609040205080304" pitchFamily="17" charset="-128"/>
            </a:endParaRPr>
          </a:p>
          <a:p>
            <a:pPr lvl="0" algn="just"/>
            <a:r>
              <a:rPr lang="ja-JP" altLang="en-US" sz="800" b="1" dirty="0">
                <a:latin typeface="Times New Roman" panose="02020603050405020304" pitchFamily="18" charset="0"/>
                <a:ea typeface="ＭＳ 明朝" panose="02020609040205080304" pitchFamily="17" charset="-128"/>
              </a:rPr>
              <a:t>　１．</a:t>
            </a:r>
            <a:r>
              <a:rPr lang="ja-JP" altLang="ja-JP" sz="800" b="1" dirty="0">
                <a:effectLst/>
                <a:latin typeface="Times New Roman" panose="02020603050405020304" pitchFamily="18" charset="0"/>
                <a:ea typeface="ＭＳ 明朝" panose="02020609040205080304" pitchFamily="17" charset="-128"/>
              </a:rPr>
              <a:t>社会保障制度に関する事業</a:t>
            </a:r>
          </a:p>
          <a:p>
            <a:pPr marL="742950" lvl="1" indent="-285750" algn="just">
              <a:buFont typeface="+mj-ea"/>
              <a:buAutoNum type="circleNumDbPlain"/>
            </a:pPr>
            <a:r>
              <a:rPr lang="ja-JP" altLang="ja-JP" sz="800" b="1" dirty="0">
                <a:effectLst/>
                <a:latin typeface="ＭＳ 明朝" panose="02020609040205080304" pitchFamily="17" charset="-128"/>
                <a:ea typeface="ＭＳ 明朝" panose="02020609040205080304" pitchFamily="17" charset="-128"/>
                <a:cs typeface="Times New Roman" panose="02020603050405020304" pitchFamily="18" charset="0"/>
              </a:rPr>
              <a:t>日公連新聞を読み、社会動向を把握する。</a:t>
            </a:r>
          </a:p>
          <a:p>
            <a:pPr marL="742950" lvl="1" indent="-285750" algn="just">
              <a:buFont typeface="+mj-ea"/>
              <a:buAutoNum type="circleNumDbPlain"/>
            </a:pPr>
            <a:r>
              <a:rPr lang="ja-JP" altLang="ja-JP" sz="800" b="1" dirty="0">
                <a:effectLst/>
                <a:latin typeface="ＭＳ 明朝" panose="02020609040205080304" pitchFamily="17" charset="-128"/>
                <a:ea typeface="ＭＳ 明朝" panose="02020609040205080304" pitchFamily="17" charset="-128"/>
                <a:cs typeface="Times New Roman" panose="02020603050405020304" pitchFamily="18" charset="0"/>
              </a:rPr>
              <a:t>県連の会報、資料等を活用し、年金学習会を開催し、会員相互の理解と</a:t>
            </a:r>
            <a:r>
              <a:rPr lang="ja-JP" altLang="en-US" sz="800" b="1" dirty="0">
                <a:effectLst/>
                <a:latin typeface="ＭＳ 明朝" panose="02020609040205080304" pitchFamily="17" charset="-128"/>
                <a:ea typeface="ＭＳ 明朝" panose="02020609040205080304" pitchFamily="17" charset="-128"/>
                <a:cs typeface="Times New Roman" panose="02020603050405020304" pitchFamily="18" charset="0"/>
              </a:rPr>
              <a:t>絆</a:t>
            </a:r>
            <a:r>
              <a:rPr lang="ja-JP" altLang="ja-JP" sz="800" b="1" dirty="0">
                <a:effectLst/>
                <a:latin typeface="Times New Roman" panose="02020603050405020304" pitchFamily="18" charset="0"/>
                <a:ea typeface="ＭＳ 明朝" panose="02020609040205080304" pitchFamily="17" charset="-128"/>
              </a:rPr>
              <a:t>を深める。</a:t>
            </a:r>
          </a:p>
          <a:p>
            <a:pPr indent="342900" algn="just"/>
            <a:r>
              <a:rPr lang="ja-JP" altLang="en-US" sz="800" b="1" dirty="0">
                <a:effectLst/>
                <a:latin typeface="Times New Roman" panose="02020603050405020304" pitchFamily="18" charset="0"/>
                <a:ea typeface="ＭＳ 明朝" panose="02020609040205080304" pitchFamily="17" charset="-128"/>
              </a:rPr>
              <a:t>　</a:t>
            </a:r>
            <a:r>
              <a:rPr lang="ja-JP" altLang="ja-JP" sz="800" b="1" dirty="0">
                <a:effectLst/>
                <a:latin typeface="Times New Roman" panose="02020603050405020304" pitchFamily="18" charset="0"/>
                <a:ea typeface="ＭＳ 明朝" panose="02020609040205080304" pitchFamily="17" charset="-128"/>
              </a:rPr>
              <a:t>③</a:t>
            </a:r>
            <a:r>
              <a:rPr lang="ja-JP" altLang="en-US" sz="800" b="1" dirty="0">
                <a:effectLst/>
                <a:latin typeface="Times New Roman" panose="02020603050405020304" pitchFamily="18" charset="0"/>
                <a:ea typeface="ＭＳ 明朝" panose="02020609040205080304" pitchFamily="17" charset="-128"/>
              </a:rPr>
              <a:t>　　</a:t>
            </a:r>
            <a:r>
              <a:rPr lang="ja-JP" altLang="ja-JP" sz="800" b="1" dirty="0">
                <a:effectLst/>
                <a:latin typeface="Times New Roman" panose="02020603050405020304" pitchFamily="18" charset="0"/>
                <a:ea typeface="ＭＳ 明朝" panose="02020609040205080304" pitchFamily="17" charset="-128"/>
              </a:rPr>
              <a:t>要望書の趣旨を会員や地域の方々にお願いする。署名活動用紙は、</a:t>
            </a:r>
            <a:endParaRPr lang="en-US" altLang="ja-JP" sz="800" b="1" dirty="0">
              <a:effectLst/>
              <a:latin typeface="Times New Roman" panose="02020603050405020304" pitchFamily="18" charset="0"/>
              <a:ea typeface="ＭＳ 明朝" panose="02020609040205080304" pitchFamily="17" charset="-128"/>
            </a:endParaRPr>
          </a:p>
          <a:p>
            <a:pPr indent="342900" algn="just"/>
            <a:r>
              <a:rPr lang="ja-JP" altLang="en-US" sz="800" b="1" dirty="0">
                <a:latin typeface="Times New Roman" panose="02020603050405020304" pitchFamily="18" charset="0"/>
                <a:ea typeface="ＭＳ 明朝" panose="02020609040205080304" pitchFamily="17" charset="-128"/>
              </a:rPr>
              <a:t>　　　　</a:t>
            </a:r>
            <a:r>
              <a:rPr lang="ja-JP" altLang="ja-JP" sz="800" b="1" dirty="0">
                <a:effectLst/>
                <a:latin typeface="Times New Roman" panose="02020603050405020304" pitchFamily="18" charset="0"/>
                <a:ea typeface="ＭＳ 明朝" panose="02020609040205080304" pitchFamily="17" charset="-128"/>
              </a:rPr>
              <a:t>地元国会へ届ける。署名者人数と国会議員に提出した日を事務局</a:t>
            </a:r>
            <a:endParaRPr lang="en-US" altLang="ja-JP" sz="800" b="1" dirty="0">
              <a:effectLst/>
              <a:latin typeface="Times New Roman" panose="02020603050405020304" pitchFamily="18" charset="0"/>
              <a:ea typeface="ＭＳ 明朝" panose="02020609040205080304" pitchFamily="17" charset="-128"/>
            </a:endParaRPr>
          </a:p>
          <a:p>
            <a:pPr indent="342900" algn="just"/>
            <a:r>
              <a:rPr lang="ja-JP" altLang="en-US" sz="800" b="1" dirty="0">
                <a:latin typeface="Times New Roman" panose="02020603050405020304" pitchFamily="18" charset="0"/>
                <a:ea typeface="ＭＳ 明朝" panose="02020609040205080304" pitchFamily="17" charset="-128"/>
              </a:rPr>
              <a:t>　　　　</a:t>
            </a:r>
            <a:r>
              <a:rPr lang="ja-JP" altLang="ja-JP" sz="800" b="1" dirty="0">
                <a:effectLst/>
                <a:latin typeface="Times New Roman" panose="02020603050405020304" pitchFamily="18" charset="0"/>
                <a:ea typeface="ＭＳ 明朝" panose="02020609040205080304" pitchFamily="17" charset="-128"/>
              </a:rPr>
              <a:t>に報告する。組織拡大に関する事業</a:t>
            </a:r>
            <a:endParaRPr lang="en-US" altLang="ja-JP" sz="800" b="1" dirty="0">
              <a:effectLst/>
              <a:latin typeface="Times New Roman" panose="02020603050405020304" pitchFamily="18" charset="0"/>
              <a:ea typeface="ＭＳ 明朝" panose="02020609040205080304" pitchFamily="17" charset="-128"/>
            </a:endParaRPr>
          </a:p>
          <a:p>
            <a:pPr lvl="0" algn="just"/>
            <a:endParaRPr lang="en-US" altLang="ja-JP" sz="800" b="1" dirty="0">
              <a:effectLst/>
              <a:latin typeface="Times New Roman" panose="02020603050405020304" pitchFamily="18" charset="0"/>
              <a:ea typeface="ＭＳ 明朝" panose="02020609040205080304" pitchFamily="17" charset="-128"/>
            </a:endParaRPr>
          </a:p>
          <a:p>
            <a:pPr lvl="0" algn="just"/>
            <a:r>
              <a:rPr lang="ja-JP" altLang="en-US" sz="800" b="1" dirty="0">
                <a:latin typeface="Times New Roman" panose="02020603050405020304" pitchFamily="18" charset="0"/>
                <a:ea typeface="ＭＳ 明朝" panose="02020609040205080304" pitchFamily="17" charset="-128"/>
              </a:rPr>
              <a:t>　</a:t>
            </a:r>
            <a:r>
              <a:rPr lang="ja-JP" altLang="en-US" sz="800" b="1" dirty="0">
                <a:effectLst/>
                <a:latin typeface="Times New Roman" panose="02020603050405020304" pitchFamily="18" charset="0"/>
                <a:ea typeface="ＭＳ 明朝" panose="02020609040205080304" pitchFamily="17" charset="-128"/>
              </a:rPr>
              <a:t>２．</a:t>
            </a:r>
            <a:r>
              <a:rPr lang="ja-JP" altLang="ja-JP" sz="800" b="1" dirty="0">
                <a:effectLst/>
                <a:latin typeface="Times New Roman" panose="02020603050405020304" pitchFamily="18" charset="0"/>
                <a:ea typeface="ＭＳ 明朝" panose="02020609040205080304" pitchFamily="17" charset="-128"/>
              </a:rPr>
              <a:t>組織拡大に関する事業</a:t>
            </a:r>
          </a:p>
          <a:p>
            <a:pPr marL="495300" algn="just"/>
            <a:r>
              <a:rPr lang="ja-JP" altLang="ja-JP" sz="800" b="1" dirty="0">
                <a:effectLst/>
                <a:latin typeface="Times New Roman" panose="02020603050405020304" pitchFamily="18" charset="0"/>
                <a:ea typeface="ＭＳ 明朝" panose="02020609040205080304" pitchFamily="17" charset="-128"/>
              </a:rPr>
              <a:t>①支部の拡大目標を設定し、達成に向けて取り組む。</a:t>
            </a:r>
          </a:p>
          <a:p>
            <a:pPr marL="495300" algn="just"/>
            <a:r>
              <a:rPr lang="ja-JP" altLang="ja-JP" sz="800" b="1" dirty="0">
                <a:effectLst/>
                <a:latin typeface="Times New Roman" panose="02020603050405020304" pitchFamily="18" charset="0"/>
                <a:ea typeface="ＭＳ 明朝" panose="02020609040205080304" pitchFamily="17" charset="-128"/>
              </a:rPr>
              <a:t>②組織部が提案している１年を４期に区分した手順で、会員拡大を図る。</a:t>
            </a:r>
            <a:endParaRPr lang="en-US" altLang="ja-JP" sz="800" b="1" dirty="0">
              <a:effectLst/>
              <a:latin typeface="Times New Roman" panose="02020603050405020304" pitchFamily="18" charset="0"/>
              <a:ea typeface="ＭＳ 明朝" panose="02020609040205080304" pitchFamily="17" charset="-128"/>
            </a:endParaRPr>
          </a:p>
          <a:p>
            <a:pPr lvl="0" algn="just"/>
            <a:endParaRPr lang="en-US" altLang="ja-JP" sz="800" b="1" dirty="0">
              <a:latin typeface="Times New Roman" panose="02020603050405020304" pitchFamily="18" charset="0"/>
              <a:ea typeface="ＭＳ 明朝" panose="02020609040205080304" pitchFamily="17" charset="-128"/>
            </a:endParaRPr>
          </a:p>
          <a:p>
            <a:pPr lvl="0" algn="just"/>
            <a:r>
              <a:rPr lang="ja-JP" altLang="en-US" sz="800" b="1" dirty="0">
                <a:latin typeface="Times New Roman" panose="02020603050405020304" pitchFamily="18" charset="0"/>
                <a:ea typeface="ＭＳ 明朝" panose="02020609040205080304" pitchFamily="17" charset="-128"/>
              </a:rPr>
              <a:t>　３</a:t>
            </a:r>
            <a:r>
              <a:rPr lang="ja-JP" altLang="en-US" sz="800" b="1" dirty="0">
                <a:effectLst/>
                <a:latin typeface="Times New Roman" panose="02020603050405020304" pitchFamily="18" charset="0"/>
                <a:ea typeface="ＭＳ 明朝" panose="02020609040205080304" pitchFamily="17" charset="-128"/>
              </a:rPr>
              <a:t>．</a:t>
            </a:r>
            <a:r>
              <a:rPr lang="ja-JP" altLang="ja-JP" sz="800" b="1" dirty="0">
                <a:effectLst/>
                <a:latin typeface="Times New Roman" panose="02020603050405020304" pitchFamily="18" charset="0"/>
                <a:ea typeface="ＭＳ 明朝" panose="02020609040205080304" pitchFamily="17" charset="-128"/>
              </a:rPr>
              <a:t>厚生福祉に関する事業</a:t>
            </a:r>
          </a:p>
          <a:p>
            <a:pPr marL="742950" lvl="1" indent="-285750" algn="just">
              <a:buFont typeface="+mj-ea"/>
              <a:buAutoNum type="circleNumDbPlain"/>
            </a:pPr>
            <a:endParaRPr lang="en-US" altLang="ja-JP" sz="800" b="1"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742950" lvl="1" indent="-285750" algn="just">
              <a:buFont typeface="+mj-ea"/>
              <a:buAutoNum type="circleNumDbPlain"/>
            </a:pPr>
            <a:r>
              <a:rPr lang="ja-JP" altLang="ja-JP" sz="800" b="1" dirty="0">
                <a:effectLst/>
                <a:latin typeface="ＭＳ 明朝" panose="02020609040205080304" pitchFamily="17" charset="-128"/>
                <a:ea typeface="ＭＳ 明朝" panose="02020609040205080304" pitchFamily="17" charset="-128"/>
                <a:cs typeface="Times New Roman" panose="02020603050405020304" pitchFamily="18" charset="0"/>
              </a:rPr>
              <a:t>喜寿、米寿、白寿の会員を表彰し、賀詞と記念品を贈る。</a:t>
            </a:r>
          </a:p>
          <a:p>
            <a:pPr marL="742950" lvl="1" indent="-285750" algn="just">
              <a:buFont typeface="+mj-ea"/>
              <a:buAutoNum type="circleNumDbPlain"/>
            </a:pPr>
            <a:r>
              <a:rPr lang="ja-JP" altLang="ja-JP" sz="800" b="1" dirty="0">
                <a:effectLst/>
                <a:latin typeface="ＭＳ 明朝" panose="02020609040205080304" pitchFamily="17" charset="-128"/>
                <a:ea typeface="ＭＳ 明朝" panose="02020609040205080304" pitchFamily="17" charset="-128"/>
                <a:cs typeface="Times New Roman" panose="02020603050405020304" pitchFamily="18" charset="0"/>
              </a:rPr>
              <a:t>生きている限りは会員でありたい。人生最期は、支部で弔意を表す。</a:t>
            </a:r>
          </a:p>
          <a:p>
            <a:pPr marL="742950" lvl="1" indent="-285750" algn="just">
              <a:buFont typeface="+mj-ea"/>
              <a:buAutoNum type="circleNumDbPlain"/>
            </a:pPr>
            <a:r>
              <a:rPr lang="ja-JP" altLang="ja-JP" sz="800" b="1" dirty="0">
                <a:effectLst/>
                <a:latin typeface="ＭＳ 明朝" panose="02020609040205080304" pitchFamily="17" charset="-128"/>
                <a:ea typeface="ＭＳ 明朝" panose="02020609040205080304" pitchFamily="17" charset="-128"/>
                <a:cs typeface="Times New Roman" panose="02020603050405020304" pitchFamily="18" charset="0"/>
              </a:rPr>
              <a:t>そうめん・ちゃんぽんの販売を支部で取り組む。収益は支部の活動費として　有意義に活用する。</a:t>
            </a:r>
          </a:p>
          <a:p>
            <a:pPr marL="742950" lvl="1" indent="-285750" algn="just">
              <a:buFont typeface="+mj-ea"/>
              <a:buAutoNum type="circleNumDbPlain"/>
            </a:pPr>
            <a:r>
              <a:rPr lang="ja-JP" altLang="ja-JP" sz="800" b="1" dirty="0">
                <a:effectLst/>
                <a:latin typeface="ＭＳ 明朝" panose="02020609040205080304" pitchFamily="17" charset="-128"/>
                <a:ea typeface="ＭＳ 明朝" panose="02020609040205080304" pitchFamily="17" charset="-128"/>
                <a:cs typeface="Times New Roman" panose="02020603050405020304" pitchFamily="18" charset="0"/>
              </a:rPr>
              <a:t>会報と共に配布している「丸大ハム」のチラシは、３割引きの物品が多数</a:t>
            </a:r>
            <a:r>
              <a:rPr lang="ja-JP" altLang="ja-JP" sz="800" b="1" dirty="0">
                <a:effectLst/>
                <a:latin typeface="Times New Roman" panose="02020603050405020304" pitchFamily="18" charset="0"/>
                <a:ea typeface="ＭＳ 明朝" panose="02020609040205080304" pitchFamily="17" charset="-128"/>
              </a:rPr>
              <a:t>あるので、購入をお勧めする。</a:t>
            </a:r>
          </a:p>
          <a:p>
            <a:pPr indent="342900" algn="just"/>
            <a:endParaRPr lang="ja-JP" altLang="ja-JP" sz="800" b="1"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342124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0D66B07-A0A0-4F8E-9FE6-8C62990488AA}"/>
              </a:ext>
            </a:extLst>
          </p:cNvPr>
          <p:cNvSpPr txBox="1"/>
          <p:nvPr/>
        </p:nvSpPr>
        <p:spPr>
          <a:xfrm>
            <a:off x="1143000" y="-3129182"/>
            <a:ext cx="2286000" cy="2446824"/>
          </a:xfrm>
          <a:prstGeom prst="rect">
            <a:avLst/>
          </a:prstGeom>
          <a:noFill/>
        </p:spPr>
        <p:txBody>
          <a:bodyPr wrap="square">
            <a:spAutoFit/>
          </a:bodyPr>
          <a:lstStyle/>
          <a:p>
            <a:pPr algn="just" latinLnBrk="1"/>
            <a:r>
              <a:rPr lang="ja-JP" altLang="ja-JP" sz="900" b="1" dirty="0">
                <a:effectLst/>
                <a:latin typeface="Century" panose="02040604050505020304" pitchFamily="18" charset="0"/>
                <a:ea typeface="ＭＳ 明朝" panose="02020609040205080304" pitchFamily="17" charset="-128"/>
              </a:rPr>
              <a:t>２、活動の目標</a:t>
            </a:r>
            <a:endParaRPr lang="ja-JP" altLang="ja-JP" sz="900"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dirty="0">
                <a:effectLst/>
                <a:latin typeface="Century" panose="02040604050505020304" pitchFamily="18" charset="0"/>
                <a:ea typeface="ＭＳ 明朝" panose="02020609040205080304" pitchFamily="17" charset="-128"/>
              </a:rPr>
              <a:t>　（１）誰もが安心できる全世代型社会保障制度の充実を目指す。</a:t>
            </a:r>
            <a:endParaRPr lang="ja-JP" altLang="ja-JP" sz="900"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dirty="0">
                <a:effectLst/>
                <a:latin typeface="Century" panose="02040604050505020304" pitchFamily="18" charset="0"/>
                <a:ea typeface="ＭＳ 明朝" panose="02020609040205080304" pitchFamily="17" charset="-128"/>
              </a:rPr>
              <a:t>　（２）退公連の会員として相互理解を深める。</a:t>
            </a:r>
            <a:endParaRPr lang="ja-JP" altLang="ja-JP" sz="900"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dirty="0">
                <a:effectLst/>
                <a:latin typeface="Century" panose="02040604050505020304" pitchFamily="18" charset="0"/>
                <a:ea typeface="ＭＳ 明朝" panose="02020609040205080304" pitchFamily="17" charset="-128"/>
              </a:rPr>
              <a:t>　（３）地域、支部の活動に積極的に参加し、社会貢献活動ができる人間として</a:t>
            </a:r>
            <a:r>
              <a:rPr lang="en-US" altLang="ja-JP" sz="900" dirty="0">
                <a:effectLst/>
                <a:latin typeface="Century" panose="02040604050505020304" pitchFamily="18" charset="0"/>
                <a:ea typeface="ＭＳ 明朝" panose="02020609040205080304" pitchFamily="17" charset="-128"/>
              </a:rPr>
              <a:t>,</a:t>
            </a:r>
            <a:r>
              <a:rPr lang="ja-JP" altLang="ja-JP" sz="900" dirty="0">
                <a:effectLst/>
                <a:latin typeface="Century" panose="02040604050505020304" pitchFamily="18" charset="0"/>
                <a:ea typeface="ＭＳ 明朝" panose="02020609040205080304" pitchFamily="17" charset="-128"/>
              </a:rPr>
              <a:t>相互の理解と絆を深める。</a:t>
            </a:r>
            <a:endParaRPr lang="ja-JP" altLang="ja-JP" sz="900"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dirty="0">
                <a:effectLst/>
                <a:latin typeface="Century" panose="02040604050505020304" pitchFamily="18" charset="0"/>
                <a:ea typeface="ＭＳ 明朝" panose="02020609040205080304" pitchFamily="17" charset="-128"/>
              </a:rPr>
              <a:t>　（４）組織の拡充・活性化に努める。</a:t>
            </a:r>
            <a:endParaRPr lang="ja-JP" altLang="ja-JP" sz="900" dirty="0">
              <a:effectLst/>
              <a:latin typeface="Times New Roman" panose="02020603050405020304" pitchFamily="18" charset="0"/>
              <a:ea typeface="ＭＳ 明朝" panose="02020609040205080304" pitchFamily="17" charset="-128"/>
            </a:endParaRPr>
          </a:p>
          <a:p>
            <a:pPr marL="342900" indent="-342900" algn="just" latinLnBrk="1"/>
            <a:r>
              <a:rPr lang="ja-JP" altLang="ja-JP" sz="900" dirty="0">
                <a:effectLst/>
                <a:latin typeface="Century" panose="02040604050505020304" pitchFamily="18" charset="0"/>
                <a:ea typeface="ＭＳ 明朝" panose="02020609040205080304" pitchFamily="17" charset="-128"/>
              </a:rPr>
              <a:t>　　　　支部の活動が順調にいくように努める。</a:t>
            </a:r>
            <a:endParaRPr lang="ja-JP" altLang="ja-JP" sz="900" dirty="0">
              <a:effectLst/>
              <a:latin typeface="Times New Roman" panose="02020603050405020304" pitchFamily="18" charset="0"/>
              <a:ea typeface="ＭＳ 明朝" panose="02020609040205080304" pitchFamily="17" charset="-128"/>
            </a:endParaRPr>
          </a:p>
          <a:p>
            <a:pPr marL="444500" indent="114300" algn="just" latinLnBrk="1"/>
            <a:r>
              <a:rPr lang="ja-JP" altLang="ja-JP" sz="900" dirty="0">
                <a:effectLst/>
                <a:latin typeface="Century" panose="02040604050505020304" pitchFamily="18" charset="0"/>
                <a:ea typeface="ＭＳ 明朝" panose="02020609040205080304" pitchFamily="17" charset="-128"/>
              </a:rPr>
              <a:t>上記の４本柱を基本にして、主体的に活動に取り組む。さらに各支部と連携を深め、信頼に基づく組織をつりたい。さらに、現役世代の公務員にたいして、関りを深めていくようにする。</a:t>
            </a:r>
            <a:endParaRPr lang="ja-JP" altLang="ja-JP" sz="900" dirty="0">
              <a:effectLst/>
              <a:latin typeface="Times New Roman" panose="02020603050405020304" pitchFamily="18" charset="0"/>
              <a:ea typeface="ＭＳ 明朝" panose="02020609040205080304" pitchFamily="17" charset="-128"/>
            </a:endParaRPr>
          </a:p>
        </p:txBody>
      </p:sp>
      <p:sp>
        <p:nvSpPr>
          <p:cNvPr id="5" name="テキスト ボックス 4">
            <a:extLst>
              <a:ext uri="{FF2B5EF4-FFF2-40B4-BE49-F238E27FC236}">
                <a16:creationId xmlns:a16="http://schemas.microsoft.com/office/drawing/2014/main" id="{48D0CFFA-8689-4342-85F8-42F4140151D1}"/>
              </a:ext>
            </a:extLst>
          </p:cNvPr>
          <p:cNvSpPr txBox="1"/>
          <p:nvPr/>
        </p:nvSpPr>
        <p:spPr>
          <a:xfrm>
            <a:off x="341784" y="477788"/>
            <a:ext cx="3960440" cy="1641475"/>
          </a:xfrm>
          <a:prstGeom prst="rect">
            <a:avLst/>
          </a:prstGeom>
          <a:noFill/>
        </p:spPr>
        <p:txBody>
          <a:bodyPr wrap="square" rtlCol="0">
            <a:spAutoFit/>
          </a:bodyPr>
          <a:lstStyle/>
          <a:p>
            <a:pPr algn="just"/>
            <a:r>
              <a:rPr lang="ja-JP" altLang="ja-JP" sz="900" b="1" dirty="0">
                <a:effectLst/>
                <a:latin typeface="Times New Roman" panose="02020603050405020304" pitchFamily="18" charset="0"/>
                <a:ea typeface="ＭＳ 明朝" panose="02020609040205080304" pitchFamily="17" charset="-128"/>
              </a:rPr>
              <a:t>（５）地域の文化行事に関する事業</a:t>
            </a:r>
          </a:p>
          <a:p>
            <a:pPr marL="495300" algn="just">
              <a:lnSpc>
                <a:spcPts val="1000"/>
              </a:lnSpc>
            </a:pPr>
            <a:endParaRPr lang="en-US" altLang="ja-JP" sz="900" b="1" dirty="0">
              <a:effectLst/>
              <a:latin typeface="Times New Roman" panose="02020603050405020304" pitchFamily="18" charset="0"/>
              <a:ea typeface="ＭＳ 明朝" panose="02020609040205080304" pitchFamily="17" charset="-128"/>
            </a:endParaRPr>
          </a:p>
          <a:p>
            <a:pPr marL="495300" algn="just">
              <a:lnSpc>
                <a:spcPts val="1000"/>
              </a:lnSpc>
            </a:pPr>
            <a:r>
              <a:rPr lang="ja-JP" altLang="ja-JP" sz="900" b="1" dirty="0">
                <a:effectLst/>
                <a:latin typeface="Times New Roman" panose="02020603050405020304" pitchFamily="18" charset="0"/>
                <a:ea typeface="ＭＳ 明朝" panose="02020609040205080304" pitchFamily="17" charset="-128"/>
              </a:rPr>
              <a:t>①地域の祭り、地域の踊り、地域の行事に参加する。</a:t>
            </a:r>
          </a:p>
          <a:p>
            <a:pPr marL="495300" algn="just">
              <a:lnSpc>
                <a:spcPts val="1000"/>
              </a:lnSpc>
            </a:pPr>
            <a:r>
              <a:rPr lang="ja-JP" altLang="ja-JP" sz="900" b="1" dirty="0">
                <a:effectLst/>
                <a:latin typeface="Times New Roman" panose="02020603050405020304" pitchFamily="18" charset="0"/>
                <a:ea typeface="ＭＳ 明朝" panose="02020609040205080304" pitchFamily="17" charset="-128"/>
              </a:rPr>
              <a:t>②公務員としての経験を活かし、地域の行事に活動をする。</a:t>
            </a:r>
          </a:p>
          <a:p>
            <a:pPr marL="254000" indent="171450" algn="just">
              <a:lnSpc>
                <a:spcPts val="1000"/>
              </a:lnSpc>
            </a:pPr>
            <a:r>
              <a:rPr lang="ja-JP" altLang="en-US" sz="900" b="1" dirty="0">
                <a:effectLst/>
                <a:latin typeface="Times New Roman" panose="02020603050405020304" pitchFamily="18" charset="0"/>
                <a:ea typeface="ＭＳ 明朝" panose="02020609040205080304" pitchFamily="17" charset="-128"/>
              </a:rPr>
              <a:t>  </a:t>
            </a:r>
            <a:r>
              <a:rPr lang="ja-JP" altLang="ja-JP" sz="900" b="1" dirty="0">
                <a:effectLst/>
                <a:latin typeface="Times New Roman" panose="02020603050405020304" pitchFamily="18" charset="0"/>
                <a:ea typeface="ＭＳ 明朝" panose="02020609040205080304" pitchFamily="17" charset="-128"/>
              </a:rPr>
              <a:t>③コロナの影響で、学校は十分に機能していない。学校との連</a:t>
            </a:r>
            <a:endParaRPr lang="en-US" altLang="ja-JP" sz="900" b="1" dirty="0">
              <a:effectLst/>
              <a:latin typeface="Times New Roman" panose="02020603050405020304" pitchFamily="18" charset="0"/>
              <a:ea typeface="ＭＳ 明朝" panose="02020609040205080304" pitchFamily="17" charset="-128"/>
            </a:endParaRPr>
          </a:p>
          <a:p>
            <a:pPr marL="254000" indent="171450" algn="just">
              <a:lnSpc>
                <a:spcPts val="1000"/>
              </a:lnSpc>
            </a:pPr>
            <a:r>
              <a:rPr lang="ja-JP" altLang="en-US" sz="900" b="1" dirty="0">
                <a:latin typeface="Times New Roman" panose="02020603050405020304" pitchFamily="18" charset="0"/>
                <a:ea typeface="ＭＳ 明朝" panose="02020609040205080304" pitchFamily="17" charset="-128"/>
              </a:rPr>
              <a:t>　 </a:t>
            </a:r>
            <a:r>
              <a:rPr lang="ja-JP" altLang="ja-JP" sz="900" b="1" dirty="0">
                <a:effectLst/>
                <a:latin typeface="Times New Roman" panose="02020603050405020304" pitchFamily="18" charset="0"/>
                <a:ea typeface="ＭＳ 明朝" panose="02020609040205080304" pitchFamily="17" charset="-128"/>
              </a:rPr>
              <a:t>携を深める。</a:t>
            </a:r>
          </a:p>
          <a:p>
            <a:pPr marL="342900" lvl="0" indent="-342900" algn="just">
              <a:lnSpc>
                <a:spcPts val="1000"/>
              </a:lnSpc>
              <a:buFont typeface="+mj-cs"/>
              <a:buAutoNum type="arabicDbPlain"/>
            </a:pPr>
            <a:endParaRPr lang="en-US" altLang="ja-JP" sz="900" b="1" dirty="0">
              <a:effectLst/>
              <a:latin typeface="Times New Roman" panose="02020603050405020304" pitchFamily="18" charset="0"/>
              <a:ea typeface="ＭＳ 明朝" panose="02020609040205080304" pitchFamily="17" charset="-128"/>
            </a:endParaRPr>
          </a:p>
          <a:p>
            <a:pPr lvl="0" algn="just">
              <a:lnSpc>
                <a:spcPts val="1000"/>
              </a:lnSpc>
            </a:pPr>
            <a:r>
              <a:rPr lang="en-US" altLang="ja-JP" sz="900" b="1" dirty="0">
                <a:latin typeface="Times New Roman" panose="02020603050405020304" pitchFamily="18" charset="0"/>
                <a:ea typeface="ＭＳ 明朝" panose="02020609040205080304" pitchFamily="17" charset="-128"/>
              </a:rPr>
              <a:t> </a:t>
            </a:r>
            <a:r>
              <a:rPr lang="ja-JP" altLang="en-US" sz="900" b="1" dirty="0">
                <a:latin typeface="Times New Roman" panose="02020603050405020304" pitchFamily="18" charset="0"/>
                <a:ea typeface="ＭＳ 明朝" panose="02020609040205080304" pitchFamily="17" charset="-128"/>
              </a:rPr>
              <a:t>（６）</a:t>
            </a:r>
            <a:r>
              <a:rPr lang="ja-JP" altLang="ja-JP" sz="900" b="1" dirty="0">
                <a:effectLst/>
                <a:latin typeface="Times New Roman" panose="02020603050405020304" pitchFamily="18" charset="0"/>
                <a:ea typeface="ＭＳ 明朝" panose="02020609040205080304" pitchFamily="17" charset="-128"/>
              </a:rPr>
              <a:t>支部活動を支援し、活性化する事業</a:t>
            </a:r>
          </a:p>
          <a:p>
            <a:pPr marL="495300" algn="just">
              <a:lnSpc>
                <a:spcPts val="1000"/>
              </a:lnSpc>
            </a:pPr>
            <a:endParaRPr lang="en-US" altLang="ja-JP" sz="900" b="1" dirty="0">
              <a:effectLst/>
              <a:latin typeface="Times New Roman" panose="02020603050405020304" pitchFamily="18" charset="0"/>
              <a:ea typeface="ＭＳ 明朝" panose="02020609040205080304" pitchFamily="17" charset="-128"/>
            </a:endParaRPr>
          </a:p>
          <a:p>
            <a:pPr marL="495300" algn="just">
              <a:lnSpc>
                <a:spcPts val="1000"/>
              </a:lnSpc>
            </a:pPr>
            <a:r>
              <a:rPr lang="ja-JP" altLang="ja-JP" sz="900" b="1" dirty="0">
                <a:effectLst/>
                <a:latin typeface="Times New Roman" panose="02020603050405020304" pitchFamily="18" charset="0"/>
                <a:ea typeface="ＭＳ 明朝" panose="02020609040205080304" pitchFamily="17" charset="-128"/>
              </a:rPr>
              <a:t>①支部会員が減少している。県連としては、支部を支援する。</a:t>
            </a:r>
          </a:p>
          <a:p>
            <a:pPr marL="495300" algn="just">
              <a:lnSpc>
                <a:spcPts val="1000"/>
              </a:lnSpc>
            </a:pPr>
            <a:r>
              <a:rPr lang="ja-JP" altLang="ja-JP" sz="900" b="1" dirty="0">
                <a:effectLst/>
                <a:latin typeface="Times New Roman" panose="02020603050405020304" pitchFamily="18" charset="0"/>
                <a:ea typeface="ＭＳ 明朝" panose="02020609040205080304" pitchFamily="17" charset="-128"/>
              </a:rPr>
              <a:t>②支部と連携して、活性化に取り組む。</a:t>
            </a:r>
          </a:p>
          <a:p>
            <a:pPr algn="just">
              <a:lnSpc>
                <a:spcPts val="1000"/>
              </a:lnSpc>
            </a:pPr>
            <a:r>
              <a:rPr lang="en-US" altLang="ja-JP" sz="900" dirty="0">
                <a:effectLst/>
                <a:latin typeface="ＭＳ 明朝" panose="02020609040205080304" pitchFamily="17" charset="-128"/>
                <a:ea typeface="ＭＳ 明朝" panose="02020609040205080304" pitchFamily="17" charset="-128"/>
              </a:rPr>
              <a:t> </a:t>
            </a:r>
            <a:endParaRPr lang="ja-JP" altLang="ja-JP" sz="900"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3978218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897ADC1-824D-4F02-A292-B529A7EE1DF4}"/>
              </a:ext>
            </a:extLst>
          </p:cNvPr>
          <p:cNvSpPr txBox="1"/>
          <p:nvPr/>
        </p:nvSpPr>
        <p:spPr>
          <a:xfrm>
            <a:off x="341784" y="549796"/>
            <a:ext cx="3888432" cy="1887696"/>
          </a:xfrm>
          <a:prstGeom prst="rect">
            <a:avLst/>
          </a:prstGeom>
          <a:noFill/>
        </p:spPr>
        <p:txBody>
          <a:bodyPr wrap="square" rtlCol="0">
            <a:spAutoFit/>
          </a:bodyPr>
          <a:lstStyle/>
          <a:p>
            <a:pPr algn="just">
              <a:lnSpc>
                <a:spcPts val="1000"/>
              </a:lnSpc>
            </a:pPr>
            <a:r>
              <a:rPr lang="ja-JP" altLang="ja-JP" sz="900" b="1" dirty="0">
                <a:effectLst/>
                <a:latin typeface="Times New Roman" panose="02020603050405020304" pitchFamily="18" charset="0"/>
                <a:ea typeface="ＭＳ 明朝" panose="02020609040205080304" pitchFamily="17" charset="-128"/>
              </a:rPr>
              <a:t>４．具体的な活動</a:t>
            </a:r>
          </a:p>
          <a:p>
            <a:pPr algn="just">
              <a:lnSpc>
                <a:spcPts val="1000"/>
              </a:lnSpc>
            </a:pPr>
            <a:endParaRPr lang="en-US" altLang="ja-JP" sz="900" b="1" dirty="0">
              <a:effectLst/>
              <a:latin typeface="Century" panose="02040604050505020304" pitchFamily="18" charset="0"/>
              <a:ea typeface="ＭＳ 明朝" panose="02020609040205080304" pitchFamily="17" charset="-128"/>
            </a:endParaRPr>
          </a:p>
          <a:p>
            <a:pPr algn="just">
              <a:lnSpc>
                <a:spcPts val="1000"/>
              </a:lnSpc>
            </a:pPr>
            <a:r>
              <a:rPr lang="ja-JP" altLang="ja-JP" sz="900" b="1" dirty="0">
                <a:effectLst/>
                <a:latin typeface="Century" panose="02040604050505020304" pitchFamily="18" charset="0"/>
                <a:ea typeface="ＭＳ 明朝" panose="02020609040205080304" pitchFamily="17" charset="-128"/>
              </a:rPr>
              <a:t>（１）評議員会、事務局長会、組織部長会、女性部長会、県大会には、</a:t>
            </a:r>
            <a:endParaRPr lang="en-US" altLang="ja-JP" sz="900" b="1" dirty="0">
              <a:effectLst/>
              <a:latin typeface="Century" panose="02040604050505020304" pitchFamily="18" charset="0"/>
              <a:ea typeface="ＭＳ 明朝" panose="02020609040205080304" pitchFamily="17" charset="-128"/>
            </a:endParaRPr>
          </a:p>
          <a:p>
            <a:pPr algn="just">
              <a:lnSpc>
                <a:spcPts val="1000"/>
              </a:lnSpc>
            </a:pPr>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各支</a:t>
            </a:r>
            <a:r>
              <a:rPr lang="ja-JP" altLang="en-US" sz="900" b="1" dirty="0">
                <a:effectLst/>
                <a:latin typeface="Century" panose="02040604050505020304" pitchFamily="18" charset="0"/>
                <a:ea typeface="ＭＳ 明朝" panose="02020609040205080304" pitchFamily="17" charset="-128"/>
              </a:rPr>
              <a:t>部</a:t>
            </a:r>
            <a:r>
              <a:rPr lang="ja-JP" altLang="ja-JP" sz="900" b="1" dirty="0">
                <a:effectLst/>
                <a:latin typeface="Century" panose="02040604050505020304" pitchFamily="18" charset="0"/>
                <a:ea typeface="ＭＳ 明朝" panose="02020609040205080304" pitchFamily="17" charset="-128"/>
              </a:rPr>
              <a:t>は責任をもって出席する。出席できない場合は、必ず代理</a:t>
            </a:r>
            <a:endParaRPr lang="en-US" altLang="ja-JP" sz="900" b="1" dirty="0">
              <a:effectLst/>
              <a:latin typeface="Century" panose="02040604050505020304" pitchFamily="18" charset="0"/>
              <a:ea typeface="ＭＳ 明朝" panose="02020609040205080304" pitchFamily="17" charset="-128"/>
            </a:endParaRPr>
          </a:p>
          <a:p>
            <a:pPr algn="just">
              <a:lnSpc>
                <a:spcPts val="1000"/>
              </a:lnSpc>
            </a:pPr>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者を出す。</a:t>
            </a:r>
            <a:endParaRPr lang="ja-JP" altLang="ja-JP" sz="900" b="1" dirty="0">
              <a:effectLst/>
              <a:latin typeface="Times New Roman" panose="02020603050405020304" pitchFamily="18" charset="0"/>
              <a:ea typeface="ＭＳ 明朝" panose="02020609040205080304" pitchFamily="17" charset="-128"/>
            </a:endParaRPr>
          </a:p>
          <a:p>
            <a:pPr algn="just">
              <a:lnSpc>
                <a:spcPts val="1000"/>
              </a:lnSpc>
            </a:pPr>
            <a:r>
              <a:rPr lang="ja-JP" altLang="ja-JP" sz="900" b="1" dirty="0">
                <a:effectLst/>
                <a:highlight>
                  <a:srgbClr val="D3D3D3"/>
                </a:highlight>
                <a:latin typeface="Century" panose="02040604050505020304" pitchFamily="18" charset="0"/>
                <a:ea typeface="ＭＳ 明朝" panose="02020609040205080304" pitchFamily="17" charset="-128"/>
              </a:rPr>
              <a:t>（２）</a:t>
            </a:r>
            <a:r>
              <a:rPr lang="ja-JP" altLang="ja-JP" sz="900" b="1" dirty="0">
                <a:effectLst/>
                <a:latin typeface="Century" panose="02040604050505020304" pitchFamily="18" charset="0"/>
                <a:ea typeface="ＭＳ 明朝" panose="02020609040205080304" pitchFamily="17" charset="-128"/>
              </a:rPr>
              <a:t>社会保障制度（年金、介護、医療、子育て）について、学習を深</a:t>
            </a:r>
            <a:endParaRPr lang="en-US" altLang="ja-JP" sz="900" b="1" dirty="0">
              <a:effectLst/>
              <a:latin typeface="Century" panose="02040604050505020304" pitchFamily="18" charset="0"/>
              <a:ea typeface="ＭＳ 明朝" panose="02020609040205080304" pitchFamily="17" charset="-128"/>
            </a:endParaRPr>
          </a:p>
          <a:p>
            <a:pPr algn="just">
              <a:lnSpc>
                <a:spcPts val="1000"/>
              </a:lnSpc>
            </a:pPr>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める。</a:t>
            </a:r>
            <a:endParaRPr lang="ja-JP" altLang="ja-JP" sz="900" b="1" dirty="0">
              <a:effectLst/>
              <a:latin typeface="Times New Roman" panose="02020603050405020304" pitchFamily="18" charset="0"/>
              <a:ea typeface="ＭＳ 明朝" panose="02020609040205080304" pitchFamily="17" charset="-128"/>
            </a:endParaRPr>
          </a:p>
          <a:p>
            <a:pPr algn="just">
              <a:lnSpc>
                <a:spcPts val="1000"/>
              </a:lnSpc>
            </a:pPr>
            <a:r>
              <a:rPr lang="ja-JP" altLang="ja-JP" sz="900" b="1" dirty="0">
                <a:effectLst/>
                <a:latin typeface="Century" panose="02040604050505020304" pitchFamily="18" charset="0"/>
                <a:ea typeface="ＭＳ 明朝" panose="02020609040205080304" pitchFamily="17" charset="-128"/>
              </a:rPr>
              <a:t>（３）要望書の署名を会員と地域の方々へと拡げる。要望書と署名を地</a:t>
            </a:r>
            <a:endParaRPr lang="en-US" altLang="ja-JP" sz="900" b="1" dirty="0">
              <a:effectLst/>
              <a:latin typeface="Century" panose="02040604050505020304" pitchFamily="18" charset="0"/>
              <a:ea typeface="ＭＳ 明朝" panose="02020609040205080304" pitchFamily="17" charset="-128"/>
            </a:endParaRPr>
          </a:p>
          <a:p>
            <a:pPr algn="just">
              <a:lnSpc>
                <a:spcPts val="1000"/>
              </a:lnSpc>
            </a:pPr>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元の国会議員に提出し、要望する。</a:t>
            </a:r>
            <a:endParaRPr lang="ja-JP" altLang="ja-JP" sz="900" b="1" dirty="0">
              <a:effectLst/>
              <a:latin typeface="Times New Roman" panose="02020603050405020304" pitchFamily="18" charset="0"/>
              <a:ea typeface="ＭＳ 明朝" panose="02020609040205080304" pitchFamily="17" charset="-128"/>
            </a:endParaRPr>
          </a:p>
          <a:p>
            <a:pPr algn="just">
              <a:lnSpc>
                <a:spcPts val="1000"/>
              </a:lnSpc>
            </a:pPr>
            <a:r>
              <a:rPr lang="ja-JP" altLang="ja-JP" sz="900" b="1" dirty="0">
                <a:effectLst/>
                <a:latin typeface="Century" panose="02040604050505020304" pitchFamily="18" charset="0"/>
                <a:ea typeface="ＭＳ 明朝" panose="02020609040205080304" pitchFamily="17" charset="-128"/>
              </a:rPr>
              <a:t>（４）要望書を国会へ提出すると同時に、県連代表として、全国大会へ</a:t>
            </a:r>
            <a:endParaRPr lang="en-US" altLang="ja-JP" sz="900" b="1" dirty="0">
              <a:effectLst/>
              <a:latin typeface="Century" panose="02040604050505020304" pitchFamily="18" charset="0"/>
              <a:ea typeface="ＭＳ 明朝" panose="02020609040205080304" pitchFamily="17" charset="-128"/>
            </a:endParaRPr>
          </a:p>
          <a:p>
            <a:pPr algn="just">
              <a:lnSpc>
                <a:spcPts val="1000"/>
              </a:lnSpc>
            </a:pPr>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参加する。</a:t>
            </a:r>
            <a:endParaRPr lang="ja-JP" altLang="ja-JP" sz="900" b="1" dirty="0">
              <a:effectLst/>
              <a:latin typeface="Times New Roman" panose="02020603050405020304" pitchFamily="18" charset="0"/>
              <a:ea typeface="ＭＳ 明朝" panose="02020609040205080304" pitchFamily="17" charset="-128"/>
            </a:endParaRPr>
          </a:p>
          <a:p>
            <a:pPr marL="228600" indent="-228600" algn="just">
              <a:lnSpc>
                <a:spcPts val="1000"/>
              </a:lnSpc>
            </a:pPr>
            <a:r>
              <a:rPr lang="ja-JP" altLang="ja-JP" sz="900" b="1" dirty="0">
                <a:effectLst/>
                <a:latin typeface="Century" panose="02040604050505020304" pitchFamily="18" charset="0"/>
                <a:ea typeface="ＭＳ 明朝" panose="02020609040205080304" pitchFamily="17" charset="-128"/>
              </a:rPr>
              <a:t>（５）分担金は、期日までに納入すること。振り込み用紙は配布してい</a:t>
            </a:r>
            <a:endParaRPr lang="en-US" altLang="ja-JP" sz="900" b="1" dirty="0">
              <a:effectLst/>
              <a:latin typeface="Century" panose="02040604050505020304" pitchFamily="18" charset="0"/>
              <a:ea typeface="ＭＳ 明朝" panose="02020609040205080304" pitchFamily="17" charset="-128"/>
            </a:endParaRPr>
          </a:p>
          <a:p>
            <a:pPr marL="228600" indent="-228600" algn="just">
              <a:lnSpc>
                <a:spcPts val="1000"/>
              </a:lnSpc>
            </a:pPr>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ない。分担金一覧表を参考にして、会計担当と連絡を取り振り込</a:t>
            </a:r>
            <a:endParaRPr lang="en-US" altLang="ja-JP" sz="900" b="1" dirty="0">
              <a:effectLst/>
              <a:latin typeface="Century" panose="02040604050505020304" pitchFamily="18" charset="0"/>
              <a:ea typeface="ＭＳ 明朝" panose="02020609040205080304" pitchFamily="17" charset="-128"/>
            </a:endParaRPr>
          </a:p>
          <a:p>
            <a:pPr marL="228600" indent="-228600" algn="just">
              <a:lnSpc>
                <a:spcPts val="1000"/>
              </a:lnSpc>
            </a:pPr>
            <a:r>
              <a:rPr lang="ja-JP" altLang="en-US" sz="900" b="1" dirty="0">
                <a:latin typeface="Century" panose="02040604050505020304" pitchFamily="18" charset="0"/>
                <a:ea typeface="ＭＳ 明朝" panose="02020609040205080304" pitchFamily="17" charset="-128"/>
              </a:rPr>
              <a:t>　　　</a:t>
            </a:r>
            <a:r>
              <a:rPr lang="ja-JP" altLang="ja-JP" sz="900" b="1" dirty="0">
                <a:effectLst/>
                <a:latin typeface="Century" panose="02040604050505020304" pitchFamily="18" charset="0"/>
                <a:ea typeface="ＭＳ 明朝" panose="02020609040205080304" pitchFamily="17" charset="-128"/>
              </a:rPr>
              <a:t>む。</a:t>
            </a:r>
            <a:endParaRPr lang="ja-JP" altLang="ja-JP" sz="900" b="1"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7389354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8188</TotalTime>
  <Words>4176</Words>
  <Application>Microsoft Office PowerPoint</Application>
  <PresentationFormat>はがき 100x148 mm</PresentationFormat>
  <Paragraphs>416</Paragraphs>
  <Slides>28</Slides>
  <Notes>5</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28</vt:i4>
      </vt:variant>
    </vt:vector>
  </HeadingPairs>
  <TitlesOfParts>
    <vt:vector size="44" baseType="lpstr">
      <vt:lpstr>ＦＡ 丸ゴシックＭ</vt:lpstr>
      <vt:lpstr>HGP創英角ﾎﾟｯﾌﾟ体</vt:lpstr>
      <vt:lpstr>HGS創英角ﾎﾟｯﾌﾟ体</vt:lpstr>
      <vt:lpstr>HG創英角ﾎﾟｯﾌﾟ体</vt:lpstr>
      <vt:lpstr>ＭＳ Ｐゴシック</vt:lpstr>
      <vt:lpstr>ＭＳ 明朝</vt:lpstr>
      <vt:lpstr>メイリオ</vt:lpstr>
      <vt:lpstr>成熟国では、賃金は、100年以上GDPとほぼ同じ割合での成長をしてい</vt:lpstr>
      <vt:lpstr>游ゴシック Light</vt:lpstr>
      <vt:lpstr>Arial</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藤崎 嘉丈</dc:creator>
  <cp:lastModifiedBy>藤渕 明宏</cp:lastModifiedBy>
  <cp:revision>564</cp:revision>
  <cp:lastPrinted>2022-04-07T00:13:01Z</cp:lastPrinted>
  <dcterms:created xsi:type="dcterms:W3CDTF">2021-01-07T03:31:17Z</dcterms:created>
  <dcterms:modified xsi:type="dcterms:W3CDTF">2022-04-11T05:28:04Z</dcterms:modified>
</cp:coreProperties>
</file>