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1046" r:id="rId2"/>
    <p:sldId id="1037" r:id="rId3"/>
    <p:sldId id="1038" r:id="rId4"/>
    <p:sldId id="1047" r:id="rId5"/>
    <p:sldId id="274" r:id="rId6"/>
    <p:sldId id="1039" r:id="rId7"/>
    <p:sldId id="276" r:id="rId8"/>
    <p:sldId id="1040" r:id="rId9"/>
    <p:sldId id="277" r:id="rId10"/>
    <p:sldId id="1041" r:id="rId11"/>
    <p:sldId id="1042" r:id="rId12"/>
    <p:sldId id="1043" r:id="rId13"/>
    <p:sldId id="278" r:id="rId14"/>
    <p:sldId id="281" r:id="rId15"/>
    <p:sldId id="1044" r:id="rId16"/>
    <p:sldId id="279" r:id="rId17"/>
    <p:sldId id="271" r:id="rId18"/>
    <p:sldId id="272" r:id="rId1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D7D6C-6F74-4423-890C-6FCE6A170A89}" type="datetimeFigureOut">
              <a:rPr kumimoji="1" lang="ja-JP" altLang="en-US" smtClean="0"/>
              <a:t>2022/10/10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8C60C-F86E-4FDE-9FD8-71C07F2676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038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B077C-D8BB-41CB-A876-69C79ED9E58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B077C-D8BB-41CB-A876-69C79ED9E58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B077C-D8BB-41CB-A876-69C79ED9E58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58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FE313-6371-7D3D-FF11-B616D93D2C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02D7B08-571D-73EF-B88D-3E0F38070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235C06-69FC-CBEC-0846-A0FB5D02A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078-C58E-4B31-823D-EDFA4AF8447A}" type="datetimeFigureOut">
              <a:rPr kumimoji="1" lang="ja-JP" altLang="en-US" smtClean="0"/>
              <a:t>2022/10/10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5ED3505-C45C-C5AD-04A8-794E61B8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4209ED-B32F-A8ED-63C2-54138AD45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DA45-F212-4F48-8E56-57159EAE46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579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42ABF5-4B8F-1B58-2238-51AD7C6CC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63A8B95-E914-FF3F-1DF4-32043DB75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C185D8-8FA5-B553-2D52-A1BE410BD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078-C58E-4B31-823D-EDFA4AF8447A}" type="datetimeFigureOut">
              <a:rPr kumimoji="1" lang="ja-JP" altLang="en-US" smtClean="0"/>
              <a:t>2022/10/10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33CEBE6-C84D-B181-51D2-B25994C17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B97639C-C4C8-2DB8-7C4B-0A59BF7F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DA45-F212-4F48-8E56-57159EAE46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70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57C27CF-9B30-9708-FADB-271D1EDE62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A020260-2400-7AA9-90AD-E616C9761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21CCAFC-443C-7AB4-8569-EA9094517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078-C58E-4B31-823D-EDFA4AF8447A}" type="datetimeFigureOut">
              <a:rPr kumimoji="1" lang="ja-JP" altLang="en-US" smtClean="0"/>
              <a:t>2022/10/10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16288E-CD45-5633-4D24-3F3CBBD09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3A5687-5818-E4F6-FA7B-95715BB7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DA45-F212-4F48-8E56-57159EAE46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57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904CE4-264D-4F97-FF48-1D28D1FF0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6603C8-8345-4EE2-2023-76A57CF33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4177259-C0AF-AB9C-0A19-011BDECDB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078-C58E-4B31-823D-EDFA4AF8447A}" type="datetimeFigureOut">
              <a:rPr kumimoji="1" lang="ja-JP" altLang="en-US" smtClean="0"/>
              <a:t>2022/10/10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87BD80-8590-BAF0-2C69-02CEB4F63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966E629-4AB7-E9C6-F881-A742AD6C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DA45-F212-4F48-8E56-57159EAE46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214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DBCE8C-8A76-7742-49B8-E18D4CF9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A59519C-73FE-03D8-2406-A571348F8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FF4824-E0F8-7C25-B9A5-F963D1349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078-C58E-4B31-823D-EDFA4AF8447A}" type="datetimeFigureOut">
              <a:rPr kumimoji="1" lang="ja-JP" altLang="en-US" smtClean="0"/>
              <a:t>2022/10/10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C1CE9B3-E991-ED31-8697-2322890B5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7E063E3-9E4D-AF8A-B018-6701D8AF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DA45-F212-4F48-8E56-57159EAE46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579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F63C5-44FA-2B88-EC9B-6391A6193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29A736-D621-E156-4141-48F558F963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D97FD5D-4D71-7D7C-60CA-8E878028E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893C96B-E03D-6F02-EA0B-6F87716A2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078-C58E-4B31-823D-EDFA4AF8447A}" type="datetimeFigureOut">
              <a:rPr kumimoji="1" lang="ja-JP" altLang="en-US" smtClean="0"/>
              <a:t>2022/10/10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9A38DE1-58AF-866C-E42B-A602C634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D64AEEA-667E-83B9-742E-30350A71F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DA45-F212-4F48-8E56-57159EAE46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708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367E92-E7D6-778D-A5F2-A29A7E777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4E15A32-3929-7355-25FD-941DB1B46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1C89977-79FD-C427-6086-A3BAB9B9B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8767DAB-2608-C505-5E50-E0619956FE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EBD4AB4-9FA6-1D62-74ED-1BA8851563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858DB20-C669-A2F6-8213-02B5A94F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078-C58E-4B31-823D-EDFA4AF8447A}" type="datetimeFigureOut">
              <a:rPr kumimoji="1" lang="ja-JP" altLang="en-US" smtClean="0"/>
              <a:t>2022/10/10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4195026-CBF8-803A-2009-867A1BCAB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B29E309-77D5-FF86-50D3-BB97B660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DA45-F212-4F48-8E56-57159EAE46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221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4F9EEA-3607-124D-C92F-AE9264C6A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F7ADEEC-7114-6BA8-2BD3-D1FCD15A4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078-C58E-4B31-823D-EDFA4AF8447A}" type="datetimeFigureOut">
              <a:rPr kumimoji="1" lang="ja-JP" altLang="en-US" smtClean="0"/>
              <a:t>2022/10/10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267C140-F074-2E6A-147D-672C0E66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D47832-F043-34C0-2A5E-CA6682B04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DA45-F212-4F48-8E56-57159EAE46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1344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C783ACB-4547-DEB8-1A87-40A2DF19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078-C58E-4B31-823D-EDFA4AF8447A}" type="datetimeFigureOut">
              <a:rPr kumimoji="1" lang="ja-JP" altLang="en-US" smtClean="0"/>
              <a:t>2022/10/10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4DB90C4-189E-DA71-039E-1E43FBF9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0D577F-E7F9-9623-E22F-EA4F1962E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DA45-F212-4F48-8E56-57159EAE46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4745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8CFCA2-53FC-C0AF-0154-0252D26FF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D1EF9B-F985-FA97-4E5C-ADFDE3FAD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7924368-5FE3-925E-DE72-A2AE0075E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EC2A7AE-762B-6534-335E-2A78B5B41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078-C58E-4B31-823D-EDFA4AF8447A}" type="datetimeFigureOut">
              <a:rPr kumimoji="1" lang="ja-JP" altLang="en-US" smtClean="0"/>
              <a:t>2022/10/10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4B56524-431B-53F9-ED94-D35FAAFA2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5F0775F-95B4-4DCB-F969-7DB705CA1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DA45-F212-4F48-8E56-57159EAE46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2821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E0F785-7700-C323-38CB-44CAD1EF6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A0AB238-2536-8860-396E-2A75DD1C23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3F0CD8A-3268-DC58-361E-C6C6532D0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57BE5D8-54FF-8389-7A03-1117F700B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078-C58E-4B31-823D-EDFA4AF8447A}" type="datetimeFigureOut">
              <a:rPr kumimoji="1" lang="ja-JP" altLang="en-US" smtClean="0"/>
              <a:t>2022/10/10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170D99F-7B9D-117B-8AF5-FB4E15CE9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B0817B5-869A-CBAD-36F6-D820161A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DA45-F212-4F48-8E56-57159EAE46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671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BC6A29D-8112-3F64-F8C0-CB2FE7F75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9D4E15E-C3EE-E2B5-4817-BD2828628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7F7EDF8-DC42-80FF-C04B-8463030A0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C0078-C58E-4B31-823D-EDFA4AF8447A}" type="datetimeFigureOut">
              <a:rPr kumimoji="1" lang="ja-JP" altLang="en-US" smtClean="0"/>
              <a:t>2022/10/10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4669120-22C0-641A-B53E-6C2B79D50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5A7BB1-2CB0-5339-C87F-889F4F830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EDA45-F212-4F48-8E56-57159EAE46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7937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3B727F-9B3C-C184-7DEA-B5F3EB94CF50}"/>
              </a:ext>
            </a:extLst>
          </p:cNvPr>
          <p:cNvSpPr txBox="1"/>
          <p:nvPr/>
        </p:nvSpPr>
        <p:spPr>
          <a:xfrm>
            <a:off x="1798320" y="2299920"/>
            <a:ext cx="1000760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dirty="0"/>
              <a:t>田川市支部</a:t>
            </a:r>
          </a:p>
          <a:p>
            <a:r>
              <a:rPr lang="ja-JP" altLang="en-US" sz="3600" dirty="0"/>
              <a:t>　　　　</a:t>
            </a:r>
            <a:r>
              <a:rPr lang="ja-JP" altLang="en-US" sz="5400" dirty="0"/>
              <a:t>道　陽子</a:t>
            </a:r>
            <a:endParaRPr lang="en-US" altLang="ja-JP" sz="5400" dirty="0"/>
          </a:p>
          <a:p>
            <a:r>
              <a:rPr lang="en-US" altLang="ja-JP" sz="4400" dirty="0"/>
              <a:t>         </a:t>
            </a:r>
            <a:r>
              <a:rPr lang="ja-JP" altLang="en-US" sz="3600" dirty="0"/>
              <a:t> （手軽にみんなで楽しく活動を！）</a:t>
            </a:r>
            <a:endParaRPr lang="en-US" altLang="ja-JP" sz="3600" dirty="0"/>
          </a:p>
          <a:p>
            <a:endParaRPr lang="en-US" altLang="ja-JP" sz="3600" dirty="0"/>
          </a:p>
        </p:txBody>
      </p:sp>
    </p:spTree>
    <p:extLst>
      <p:ext uri="{BB962C8B-B14F-4D97-AF65-F5344CB8AC3E}">
        <p14:creationId xmlns:p14="http://schemas.microsoft.com/office/powerpoint/2010/main" val="3483713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ja-JP" altLang="en-US" sz="4800"/>
              <a:t>ペーパークラフトの</a:t>
            </a:r>
            <a:r>
              <a:rPr lang="ja-JP" altLang="en-US" sz="4800" dirty="0"/>
              <a:t>かご作り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1991544" y="332656"/>
            <a:ext cx="8208912" cy="1080120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947246" y="1673098"/>
            <a:ext cx="8280920" cy="4968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35560" y="4869160"/>
            <a:ext cx="3744416" cy="15696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ペーパークラフトを慎重に編みながら形を整える作業は緊張、緊張の連続！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28048" y="2060848"/>
            <a:ext cx="3312368" cy="15696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完成したかごに満足し、「何を入れようかなぁ？」と会話が弾み、みんなで記念撮影！</a:t>
            </a:r>
          </a:p>
        </p:txBody>
      </p:sp>
      <p:sp>
        <p:nvSpPr>
          <p:cNvPr id="5122" name="四角形: 角を丸くする 1"/>
          <p:cNvSpPr>
            <a:spLocks noChangeArrowheads="1"/>
          </p:cNvSpPr>
          <p:nvPr/>
        </p:nvSpPr>
        <p:spPr bwMode="auto">
          <a:xfrm>
            <a:off x="2279576" y="1988840"/>
            <a:ext cx="3600400" cy="2520280"/>
          </a:xfrm>
          <a:prstGeom prst="roundRect">
            <a:avLst>
              <a:gd name="adj" fmla="val 16667"/>
            </a:avLst>
          </a:prstGeom>
          <a:blipFill dpi="0" rotWithShape="1">
            <a:blip r:embed="rId2" cstate="screen">
              <a:lum/>
            </a:blip>
            <a:srcRect/>
            <a:stretch>
              <a:fillRect/>
            </a:stretch>
          </a:blip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914400"/>
            <a:endParaRPr kumimoji="1"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123" name="四角形: 角を丸くする 2"/>
          <p:cNvSpPr>
            <a:spLocks noChangeArrowheads="1"/>
          </p:cNvSpPr>
          <p:nvPr/>
        </p:nvSpPr>
        <p:spPr bwMode="auto">
          <a:xfrm>
            <a:off x="6240016" y="3861048"/>
            <a:ext cx="3744416" cy="2664296"/>
          </a:xfrm>
          <a:prstGeom prst="roundRect">
            <a:avLst>
              <a:gd name="adj" fmla="val 16667"/>
            </a:avLst>
          </a:prstGeom>
          <a:blipFill dpi="0" rotWithShape="1">
            <a:blip r:embed="rId3" cstate="screen">
              <a:lum/>
            </a:blip>
            <a:srcRect/>
            <a:stretch>
              <a:fillRect/>
            </a:stretch>
          </a:blip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914400"/>
            <a:endParaRPr kumimoji="1"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ja-JP" altLang="en-US" sz="4800" dirty="0"/>
              <a:t>布を使った花のブローチ作り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1991544" y="332656"/>
            <a:ext cx="8208912" cy="1080120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0A7EB752-3DA3-AA4D-8BD6-167B90C42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628800"/>
            <a:ext cx="3888432" cy="2592288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54355AB-EA61-004E-BAA9-DD0BDD655D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68008" y="3789040"/>
            <a:ext cx="4104454" cy="2736304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1991544" y="4437112"/>
            <a:ext cx="3600400" cy="19389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作り方の説明書と手順の指導の下、針と糸を使ってのブローチづくりは久しぶりに裁縫道具にふれた懐かしい時間でした。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56040" y="1700808"/>
            <a:ext cx="3600400" cy="19389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完成したブローチをそれぞれ洋服や帽子につけ、おしゃれを楽しむ時間に会員の笑顔も若返っています。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ja-JP" altLang="en-US" sz="4000" dirty="0"/>
              <a:t>キムタクご飯  ちくわの磯部揚げ 　　　　　　</a:t>
            </a:r>
            <a:br>
              <a:rPr lang="en-US" altLang="ja-JP" sz="4000" dirty="0"/>
            </a:br>
            <a:r>
              <a:rPr lang="ja-JP" altLang="en-US" sz="4000" dirty="0"/>
              <a:t>　　　　　パリパリサラダ  かきたま汁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1991544" y="188640"/>
            <a:ext cx="8208912" cy="1296144"/>
          </a:xfrm>
          <a:prstGeom prst="round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947246" y="1673098"/>
            <a:ext cx="8280920" cy="4968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35560" y="5013176"/>
            <a:ext cx="3384376" cy="15696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てきぱきとは</a:t>
            </a:r>
            <a:r>
              <a:rPr kumimoji="1" lang="ja-JP" altLang="en-US" sz="2400" dirty="0" err="1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ぎれ</a:t>
            </a:r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よく調理の指導をされる本会の会員</a:t>
            </a:r>
            <a:endParaRPr kumimoji="1" lang="en-US" altLang="ja-JP" sz="2400" dirty="0">
              <a:solidFill>
                <a:prstClr val="black"/>
              </a:solidFill>
              <a:latin typeface="Calibri"/>
              <a:ea typeface="ＤＦ特太ゴシック体" pitchFamily="1" charset="-128"/>
            </a:endParaRPr>
          </a:p>
          <a:p>
            <a:pPr defTabSz="914400"/>
            <a:r>
              <a:rPr kumimoji="1" lang="en-US" altLang="ja-JP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     </a:t>
            </a:r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（元学校栄養士）</a:t>
            </a:r>
            <a:r>
              <a:rPr kumimoji="1" lang="ja-JP" altLang="en-US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　　　　　</a:t>
            </a:r>
          </a:p>
        </p:txBody>
      </p:sp>
      <p:sp>
        <p:nvSpPr>
          <p:cNvPr id="3" name="四角形: 角を丸くする 1"/>
          <p:cNvSpPr>
            <a:spLocks noChangeArrowheads="1"/>
          </p:cNvSpPr>
          <p:nvPr/>
        </p:nvSpPr>
        <p:spPr bwMode="auto">
          <a:xfrm>
            <a:off x="5879976" y="3501008"/>
            <a:ext cx="4032448" cy="2952328"/>
          </a:xfrm>
          <a:prstGeom prst="roundRect">
            <a:avLst>
              <a:gd name="adj" fmla="val 16667"/>
            </a:avLst>
          </a:prstGeom>
          <a:blipFill dpi="0" rotWithShape="1">
            <a:blip r:embed="rId2" cstate="screen">
              <a:lum/>
            </a:blip>
            <a:srcRect/>
            <a:stretch>
              <a:fillRect/>
            </a:stretch>
          </a:blip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914400"/>
            <a:endParaRPr kumimoji="1"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099" name="四角形: 角を丸くする 6"/>
          <p:cNvSpPr>
            <a:spLocks noChangeArrowheads="1"/>
          </p:cNvSpPr>
          <p:nvPr/>
        </p:nvSpPr>
        <p:spPr bwMode="auto">
          <a:xfrm rot="-5400000">
            <a:off x="2387589" y="1952836"/>
            <a:ext cx="3024336" cy="2664297"/>
          </a:xfrm>
          <a:prstGeom prst="roundRect">
            <a:avLst>
              <a:gd name="adj" fmla="val 16667"/>
            </a:avLst>
          </a:prstGeom>
          <a:blipFill dpi="0" rotWithShape="1">
            <a:blip r:embed="rId3" cstate="screen">
              <a:lum/>
            </a:blip>
            <a:srcRect/>
            <a:stretch>
              <a:fillRect/>
            </a:stretch>
          </a:blip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914400"/>
            <a:endParaRPr kumimoji="1"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51984" y="1844824"/>
            <a:ext cx="3888432" cy="15696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調理のコツを実際見ながらの指導にわかりやすさを覚え、会員の真剣</a:t>
            </a:r>
            <a:r>
              <a:rPr kumimoji="1" lang="ja-JP" altLang="en-US" sz="240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なまなざしは</a:t>
            </a:r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格別　　</a:t>
            </a:r>
            <a:r>
              <a:rPr kumimoji="1" lang="ja-JP" altLang="en-US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　　　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ja-JP" altLang="en-US" dirty="0"/>
              <a:t>　おにぎらず  も</a:t>
            </a:r>
            <a:r>
              <a:rPr lang="ja-JP" altLang="en-US" dirty="0" err="1"/>
              <a:t>ずく</a:t>
            </a:r>
            <a:r>
              <a:rPr lang="ja-JP" altLang="en-US" dirty="0"/>
              <a:t>スープ 　　　　　　　　　</a:t>
            </a:r>
            <a:br>
              <a:rPr lang="en-US" altLang="ja-JP" dirty="0"/>
            </a:br>
            <a:r>
              <a:rPr lang="ja-JP" altLang="en-US" dirty="0"/>
              <a:t>　　　　　　　　　　まっ赤なトマトゼリー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2063552" y="188640"/>
            <a:ext cx="8136904" cy="1224136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6" name="退職動画 2">
            <a:hlinkClick r:id="" action="ppaction://media"/>
            <a:extLst>
              <a:ext uri="{FF2B5EF4-FFF2-40B4-BE49-F238E27FC236}">
                <a16:creationId xmlns:a16="http://schemas.microsoft.com/office/drawing/2014/main" id="{D94FCB91-06F8-0446-83FC-A7282B4D6A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screen"/>
          <a:stretch>
            <a:fillRect/>
          </a:stretch>
        </p:blipFill>
        <p:spPr>
          <a:xfrm>
            <a:off x="2776539" y="1600201"/>
            <a:ext cx="6637337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ま</a:t>
            </a: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2567608" y="188640"/>
            <a:ext cx="7236296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kumimoji="1" lang="ja-JP" altLang="en-US" sz="4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　おにぎらず も</a:t>
            </a:r>
            <a:r>
              <a:rPr kumimoji="1" lang="ja-JP" altLang="en-US" sz="4400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ずく</a:t>
            </a:r>
            <a:r>
              <a:rPr kumimoji="1" lang="ja-JP" altLang="en-US" sz="4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スープ 　　　　　　　　　</a:t>
            </a:r>
            <a:br>
              <a:rPr kumimoji="1" lang="en-US" altLang="ja-JP" sz="4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</a:br>
            <a:r>
              <a:rPr kumimoji="1" lang="ja-JP" altLang="en-US" sz="4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　　　　　　　　　　まっ赤なトマトゼリー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2567608" y="188640"/>
            <a:ext cx="7632848" cy="1224136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1026" name="Picture 2" descr="E:\2019.7.13おにぎらず調理写真集\DSC_0058_NE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/>
          </a:blip>
          <a:srcRect/>
          <a:stretch>
            <a:fillRect/>
          </a:stretch>
        </p:blipFill>
        <p:spPr bwMode="auto">
          <a:xfrm rot="5400000">
            <a:off x="2425526" y="1698876"/>
            <a:ext cx="3456383" cy="3028201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E:\2019.7.13おにぎらず調理写真集\DSC_0065_NEW.jpg"/>
          <p:cNvPicPr>
            <a:picLocks noChangeAspect="1" noChangeArrowheads="1"/>
          </p:cNvPicPr>
          <p:nvPr/>
        </p:nvPicPr>
        <p:blipFill>
          <a:blip r:embed="rId3" cstate="screen">
            <a:lum/>
          </a:blip>
          <a:srcRect/>
          <a:stretch>
            <a:fillRect/>
          </a:stretch>
        </p:blipFill>
        <p:spPr bwMode="auto">
          <a:xfrm>
            <a:off x="6312025" y="3933057"/>
            <a:ext cx="3941539" cy="2709355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正方形/長方形 8"/>
          <p:cNvSpPr/>
          <p:nvPr/>
        </p:nvSpPr>
        <p:spPr>
          <a:xfrm>
            <a:off x="2207568" y="5103674"/>
            <a:ext cx="40324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ほら、こんなに簡単に</a:t>
            </a:r>
            <a:r>
              <a:rPr kumimoji="1" lang="ja-JP" altLang="en-US" sz="2400" dirty="0" err="1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お</a:t>
            </a:r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　　しゃれにできたこの</a:t>
            </a:r>
            <a:r>
              <a:rPr kumimoji="1" lang="ja-JP" altLang="en-US" sz="2400" dirty="0" err="1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おに</a:t>
            </a:r>
            <a:endParaRPr kumimoji="1" lang="en-US" altLang="ja-JP" sz="2400" dirty="0">
              <a:solidFill>
                <a:prstClr val="black"/>
              </a:solidFill>
              <a:latin typeface="Calibri"/>
              <a:ea typeface="ＤＦ特太ゴシック体" pitchFamily="1" charset="-128"/>
            </a:endParaRPr>
          </a:p>
          <a:p>
            <a:pPr defTabSz="914400"/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ぎらず、味もきっと最高よ！」</a:t>
            </a:r>
            <a:endParaRPr kumimoji="1" lang="en-US" altLang="ja-JP" sz="2400" dirty="0">
              <a:solidFill>
                <a:prstClr val="black"/>
              </a:solidFill>
              <a:latin typeface="Calibri"/>
              <a:ea typeface="ＤＦ特太ゴシック体" pitchFamily="1" charset="-128"/>
            </a:endParaRPr>
          </a:p>
          <a:p>
            <a:pPr defTabSz="914400"/>
            <a:endParaRPr kumimoji="1" lang="en-US" altLang="ja-JP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914400"/>
            <a:endParaRPr kumimoji="1" lang="en-US" altLang="ja-JP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456040" y="2132856"/>
            <a:ext cx="38164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協力しながらできた３種類の献立に自信と嬉しさの気持ちになり、試食前にみんなで記念撮影</a:t>
            </a:r>
            <a:endParaRPr kumimoji="1" lang="en-US" altLang="ja-JP" sz="2400" dirty="0">
              <a:solidFill>
                <a:prstClr val="black"/>
              </a:solidFill>
              <a:latin typeface="Calibri"/>
              <a:ea typeface="ＤＦ特太ゴシック体" pitchFamily="1" charset="-128"/>
            </a:endParaRPr>
          </a:p>
          <a:p>
            <a:pPr defTabSz="914400"/>
            <a:endParaRPr kumimoji="1" lang="en-US" altLang="ja-JP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914400"/>
            <a:endParaRPr kumimoji="1" lang="en-US" altLang="ja-JP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528048" y="1988840"/>
            <a:ext cx="3528392" cy="17281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207568" y="5085184"/>
            <a:ext cx="3672408" cy="158417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63552" y="476672"/>
            <a:ext cx="82296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ja-JP" altLang="en-US" sz="4800" dirty="0"/>
              <a:t>花の寄せ植え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1991544" y="476672"/>
            <a:ext cx="8280920" cy="1152128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26" name="楕円 1"/>
          <p:cNvSpPr>
            <a:spLocks noChangeArrowheads="1"/>
          </p:cNvSpPr>
          <p:nvPr/>
        </p:nvSpPr>
        <p:spPr bwMode="auto">
          <a:xfrm>
            <a:off x="2170393" y="1903185"/>
            <a:ext cx="3024336" cy="2649835"/>
          </a:xfrm>
          <a:prstGeom prst="ellipse">
            <a:avLst/>
          </a:prstGeom>
          <a:blipFill dpi="0" rotWithShape="1">
            <a:blip r:embed="rId2" cstate="screen">
              <a:lum/>
            </a:blip>
            <a:srcRect/>
            <a:stretch>
              <a:fillRect/>
            </a:stretch>
          </a:blip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914400"/>
            <a:endParaRPr kumimoji="1"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063552" y="1772816"/>
            <a:ext cx="8280920" cy="48245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51984" y="1916832"/>
            <a:ext cx="3960440" cy="15696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ポイントを押さえた寄せ植えの指導に新しい学びができ、これからの作業に生かせる喜びになった活動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95600" y="5517232"/>
            <a:ext cx="2664296" cy="8640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学びを得て出来た寄せ植の作品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3988DE4-DAB0-6F46-A350-5F3FFC18F0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3717032"/>
            <a:ext cx="4327134" cy="2808312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上矢印 10"/>
          <p:cNvSpPr/>
          <p:nvPr/>
        </p:nvSpPr>
        <p:spPr>
          <a:xfrm>
            <a:off x="3503712" y="4653136"/>
            <a:ext cx="576064" cy="64807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ja-JP" altLang="en-US" sz="4000" dirty="0"/>
              <a:t>活動後は</a:t>
            </a:r>
            <a:r>
              <a:rPr lang="ja-JP" altLang="en-US" sz="4000" dirty="0">
                <a:solidFill>
                  <a:srgbClr val="FF0000"/>
                </a:solidFill>
              </a:rPr>
              <a:t> ほっと一息　</a:t>
            </a:r>
            <a:r>
              <a:rPr lang="ja-JP" altLang="en-US" sz="4000" dirty="0"/>
              <a:t>ティータイム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1991544" y="332656"/>
            <a:ext cx="8136904" cy="1080120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0699986-CFBC-B340-94D2-80259C4AF2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4005065"/>
            <a:ext cx="4248472" cy="2652759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0530D4A-8E78-9145-AFF8-3576F71719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628800"/>
            <a:ext cx="2808312" cy="2736304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テキスト ボックス 8"/>
          <p:cNvSpPr txBox="1"/>
          <p:nvPr/>
        </p:nvSpPr>
        <p:spPr>
          <a:xfrm>
            <a:off x="6168008" y="1916832"/>
            <a:ext cx="3888432" cy="19389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飲み物や茶菓子を囲んで活動の感想を話したり近況報告をしたり、この時間は世代間交流の貴重なひとときになっています。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47528" y="4725144"/>
            <a:ext cx="3888432" cy="15696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活動の後は「ほっと一息」ティータイムの時間を毎回設定し、四季折々のデザートは楽しみの一つです。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今後の女性部の活動について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35560" y="1752601"/>
            <a:ext cx="8613720" cy="46287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kumimoji="1" lang="ja-JP" altLang="en-US" dirty="0"/>
              <a:t>　</a:t>
            </a:r>
            <a:r>
              <a:rPr kumimoji="1" lang="ja-JP" altLang="en-US" b="1" dirty="0"/>
              <a:t>　　　</a:t>
            </a:r>
            <a:r>
              <a:rPr kumimoji="1" lang="ja-JP" altLang="en-US" b="1" dirty="0">
                <a:solidFill>
                  <a:srgbClr val="FC0427"/>
                </a:solidFill>
              </a:rPr>
              <a:t>魅力ある活動で　会員増を！</a:t>
            </a:r>
            <a:endParaRPr kumimoji="1" lang="en-US" altLang="ja-JP" b="1" dirty="0">
              <a:solidFill>
                <a:srgbClr val="FC0427"/>
              </a:solidFill>
            </a:endParaRPr>
          </a:p>
          <a:p>
            <a:pPr>
              <a:buNone/>
            </a:pPr>
            <a:r>
              <a:rPr lang="ja-JP" altLang="en-US" b="1" dirty="0">
                <a:solidFill>
                  <a:srgbClr val="FC0427"/>
                </a:solidFill>
              </a:rPr>
              <a:t>　　　　　　</a:t>
            </a:r>
            <a:r>
              <a:rPr lang="ja-JP" altLang="en-US" b="1" dirty="0">
                <a:solidFill>
                  <a:srgbClr val="007635"/>
                </a:solidFill>
              </a:rPr>
              <a:t>＜活動のよさの伝授＞</a:t>
            </a:r>
            <a:endParaRPr lang="en-US" altLang="ja-JP" b="1" dirty="0">
              <a:solidFill>
                <a:srgbClr val="007635"/>
              </a:solidFill>
            </a:endParaRPr>
          </a:p>
          <a:p>
            <a:pPr>
              <a:buNone/>
            </a:pPr>
            <a:r>
              <a:rPr kumimoji="1" lang="ja-JP" altLang="en-US" b="1" dirty="0">
                <a:solidFill>
                  <a:srgbClr val="007635"/>
                </a:solidFill>
              </a:rPr>
              <a:t>　　</a:t>
            </a:r>
            <a:r>
              <a:rPr kumimoji="1" lang="ja-JP" altLang="en-US" b="1" dirty="0"/>
              <a:t>○　楽しみながら活動できる喜び</a:t>
            </a:r>
            <a:endParaRPr kumimoji="1" lang="en-US" altLang="ja-JP" b="1" dirty="0"/>
          </a:p>
          <a:p>
            <a:pPr>
              <a:buNone/>
            </a:pPr>
            <a:r>
              <a:rPr lang="ja-JP" altLang="en-US" b="1" dirty="0"/>
              <a:t>　　○　世代間交流における学びのメリット</a:t>
            </a:r>
            <a:endParaRPr lang="en-US" altLang="ja-JP" b="1" dirty="0"/>
          </a:p>
          <a:p>
            <a:pPr>
              <a:buNone/>
            </a:pPr>
            <a:r>
              <a:rPr kumimoji="1" lang="ja-JP" altLang="en-US" b="1" dirty="0"/>
              <a:t>　　○　手軽に参加できるよさ</a:t>
            </a:r>
            <a:endParaRPr kumimoji="1" lang="en-US" altLang="ja-JP" b="1" dirty="0"/>
          </a:p>
          <a:p>
            <a:pPr>
              <a:buNone/>
            </a:pPr>
            <a:r>
              <a:rPr lang="ja-JP" altLang="en-US" b="1" dirty="0"/>
              <a:t>　　○　活動は健康増進の元気の輪</a:t>
            </a:r>
            <a:endParaRPr lang="en-US" altLang="ja-JP" b="1" dirty="0"/>
          </a:p>
          <a:p>
            <a:pPr>
              <a:buNone/>
            </a:pPr>
            <a:r>
              <a:rPr kumimoji="1" lang="ja-JP" altLang="en-US" b="1" dirty="0"/>
              <a:t>　　○　</a:t>
            </a:r>
            <a:r>
              <a:rPr lang="ja-JP" altLang="en-US" b="1" dirty="0"/>
              <a:t>出会いは良き刺激になり良き力になり</a:t>
            </a:r>
            <a:endParaRPr kumimoji="1" lang="ja-JP" altLang="en-US" b="1" dirty="0"/>
          </a:p>
        </p:txBody>
      </p:sp>
      <p:sp>
        <p:nvSpPr>
          <p:cNvPr id="6" name="正方形/長方形 5"/>
          <p:cNvSpPr/>
          <p:nvPr/>
        </p:nvSpPr>
        <p:spPr>
          <a:xfrm>
            <a:off x="2423592" y="476672"/>
            <a:ext cx="7272808" cy="86409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2063552" y="1484784"/>
            <a:ext cx="7992888" cy="4536504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道　陽子\Desktop\無題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392144" y="3645024"/>
            <a:ext cx="2952328" cy="3068960"/>
          </a:xfrm>
          <a:prstGeom prst="rect">
            <a:avLst/>
          </a:prstGeom>
          <a:noFill/>
        </p:spPr>
      </p:pic>
      <p:sp>
        <p:nvSpPr>
          <p:cNvPr id="5" name="正方形/長方形 4"/>
          <p:cNvSpPr/>
          <p:nvPr/>
        </p:nvSpPr>
        <p:spPr>
          <a:xfrm>
            <a:off x="1711726" y="2721694"/>
            <a:ext cx="8776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kumimoji="1" lang="ja-JP" altLang="en-US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ご静聴ありがとうございました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59496" y="-99392"/>
            <a:ext cx="8229600" cy="1656184"/>
          </a:xfrm>
        </p:spPr>
        <p:txBody>
          <a:bodyPr>
            <a:normAutofit/>
          </a:bodyPr>
          <a:lstStyle/>
          <a:p>
            <a:r>
              <a:rPr lang="ja-JP" altLang="en-US" sz="4800" dirty="0">
                <a:solidFill>
                  <a:srgbClr val="0000FF"/>
                </a:solidFill>
              </a:rPr>
              <a:t>　　  退職公務員連盟会員数</a:t>
            </a:r>
          </a:p>
        </p:txBody>
      </p:sp>
      <p:sp>
        <p:nvSpPr>
          <p:cNvPr id="4" name="コンテンツ プレースホルダ 3"/>
          <p:cNvSpPr txBox="1">
            <a:spLocks noGrp="1"/>
          </p:cNvSpPr>
          <p:nvPr>
            <p:ph idx="1"/>
          </p:nvPr>
        </p:nvSpPr>
        <p:spPr>
          <a:xfrm>
            <a:off x="2783632" y="1124744"/>
            <a:ext cx="7149480" cy="670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ja-JP" sz="3600" b="1" dirty="0"/>
              <a:t>                           ※</a:t>
            </a:r>
            <a:r>
              <a:rPr lang="ja-JP" altLang="en-US" sz="3600" b="1" dirty="0"/>
              <a:t>令和４年４月現在</a:t>
            </a:r>
            <a:endParaRPr lang="en-US" altLang="ja-JP" sz="3600" b="1" dirty="0"/>
          </a:p>
          <a:p>
            <a:pPr>
              <a:buNone/>
            </a:pPr>
            <a:r>
              <a:rPr lang="ja-JP" altLang="en-US" sz="3600" b="1" dirty="0"/>
              <a:t> </a:t>
            </a:r>
            <a:r>
              <a:rPr lang="ja-JP" altLang="en-US" sz="4400" b="1" dirty="0"/>
              <a:t>○ </a:t>
            </a:r>
            <a:r>
              <a:rPr lang="ja-JP" altLang="en-US" sz="4800" b="1" spc="300" dirty="0"/>
              <a:t>正 会 員 数  </a:t>
            </a:r>
            <a:r>
              <a:rPr lang="ja-JP" altLang="en-US" sz="4800" b="1" spc="600" dirty="0"/>
              <a:t>  </a:t>
            </a:r>
            <a:r>
              <a:rPr lang="ja-JP" altLang="en-US" sz="4800" b="1" dirty="0"/>
              <a:t>  ５７名</a:t>
            </a:r>
            <a:endParaRPr lang="en-US" altLang="ja-JP" sz="4800" b="1" dirty="0"/>
          </a:p>
          <a:p>
            <a:pPr>
              <a:buNone/>
            </a:pPr>
            <a:r>
              <a:rPr lang="ja-JP" altLang="en-US" sz="4000" b="1" dirty="0"/>
              <a:t>　　　　　　　　　　</a:t>
            </a:r>
            <a:r>
              <a:rPr lang="ja-JP" altLang="en-US" sz="4000" b="1" dirty="0">
                <a:solidFill>
                  <a:srgbClr val="00B050"/>
                </a:solidFill>
              </a:rPr>
              <a:t>最長　　９９歳</a:t>
            </a:r>
            <a:endParaRPr lang="en-US" altLang="ja-JP" sz="4000" b="1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ja-JP" altLang="en-US" sz="4800" b="1" dirty="0"/>
              <a:t>　          </a:t>
            </a:r>
            <a:r>
              <a:rPr lang="ja-JP" altLang="en-US" sz="4800" b="1" spc="600" dirty="0">
                <a:solidFill>
                  <a:srgbClr val="FC0427"/>
                </a:solidFill>
              </a:rPr>
              <a:t>平均年齢 </a:t>
            </a:r>
            <a:r>
              <a:rPr lang="ja-JP" altLang="en-US" sz="4800" b="1" dirty="0">
                <a:solidFill>
                  <a:srgbClr val="FC0427"/>
                </a:solidFill>
              </a:rPr>
              <a:t> ７９歳</a:t>
            </a:r>
            <a:endParaRPr lang="en-US" altLang="ja-JP" sz="4800" b="1" dirty="0">
              <a:solidFill>
                <a:srgbClr val="FC0427"/>
              </a:solidFill>
            </a:endParaRPr>
          </a:p>
          <a:p>
            <a:pPr>
              <a:buNone/>
            </a:pPr>
            <a:r>
              <a:rPr lang="ja-JP" altLang="en-US" sz="4800" b="1" dirty="0"/>
              <a:t>　　</a:t>
            </a:r>
            <a:r>
              <a:rPr lang="ja-JP" altLang="en-US" sz="4400" b="1" dirty="0"/>
              <a:t>◇男性会員数      </a:t>
            </a:r>
            <a:r>
              <a:rPr lang="ja-JP" altLang="en-US" sz="4800" b="1" dirty="0"/>
              <a:t>２８名</a:t>
            </a:r>
            <a:endParaRPr lang="en-US" altLang="ja-JP" sz="4800" b="1" dirty="0"/>
          </a:p>
          <a:p>
            <a:pPr>
              <a:buNone/>
            </a:pPr>
            <a:r>
              <a:rPr lang="ja-JP" altLang="en-US" sz="4800" b="1" dirty="0"/>
              <a:t>　　</a:t>
            </a:r>
            <a:r>
              <a:rPr lang="ja-JP" altLang="en-US" sz="4400" b="1" dirty="0"/>
              <a:t>◇女性会員数</a:t>
            </a:r>
            <a:r>
              <a:rPr lang="ja-JP" altLang="en-US" sz="4800" b="1" dirty="0"/>
              <a:t>      ２９名</a:t>
            </a:r>
            <a:endParaRPr lang="en-US" altLang="ja-JP" sz="4800" b="1" dirty="0"/>
          </a:p>
          <a:p>
            <a:pPr>
              <a:buNone/>
            </a:pPr>
            <a:r>
              <a:rPr lang="ja-JP" altLang="en-US" sz="4400" b="1" dirty="0"/>
              <a:t>  ○ </a:t>
            </a:r>
            <a:r>
              <a:rPr lang="ja-JP" altLang="en-US" sz="4800" b="1" dirty="0"/>
              <a:t>準  会  員  数      ２５名</a:t>
            </a:r>
            <a:endParaRPr lang="en-US" altLang="ja-JP" sz="4800" b="1" dirty="0"/>
          </a:p>
          <a:p>
            <a:pPr>
              <a:buNone/>
            </a:pPr>
            <a:r>
              <a:rPr lang="ja-JP" altLang="en-US" sz="4800" dirty="0"/>
              <a:t>　　　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3071664" y="188640"/>
            <a:ext cx="6480720" cy="86409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7320136" y="404664"/>
            <a:ext cx="914400" cy="91440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2783632" y="6093296"/>
            <a:ext cx="712879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角丸四角形 18"/>
          <p:cNvSpPr/>
          <p:nvPr/>
        </p:nvSpPr>
        <p:spPr>
          <a:xfrm>
            <a:off x="2495600" y="1124744"/>
            <a:ext cx="7488832" cy="5733256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7392144" y="5085184"/>
            <a:ext cx="2016224" cy="9361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800" dirty="0">
                <a:solidFill>
                  <a:srgbClr val="0000FF"/>
                </a:solidFill>
              </a:rPr>
              <a:t>女性活動部の再活動経過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063552" y="1817440"/>
            <a:ext cx="8229600" cy="504056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ja-JP" altLang="en-US" sz="4000" b="1" dirty="0"/>
              <a:t>平成２８年度　再活動スタート　　　　</a:t>
            </a:r>
            <a:endParaRPr lang="en-US" altLang="ja-JP" sz="4000" b="1" dirty="0"/>
          </a:p>
          <a:p>
            <a:pPr algn="ctr">
              <a:buNone/>
            </a:pPr>
            <a:r>
              <a:rPr lang="ja-JP" altLang="en-US" sz="4000" b="1" dirty="0">
                <a:solidFill>
                  <a:srgbClr val="FC0427"/>
                </a:solidFill>
              </a:rPr>
              <a:t>＜当時の年齢構成＞</a:t>
            </a:r>
            <a:endParaRPr lang="en-US" altLang="ja-JP" sz="4000" b="1" dirty="0">
              <a:solidFill>
                <a:srgbClr val="FC0427"/>
              </a:solidFill>
            </a:endParaRPr>
          </a:p>
          <a:p>
            <a:pPr algn="ctr">
              <a:buNone/>
            </a:pPr>
            <a:r>
              <a:rPr lang="ja-JP" altLang="en-US" sz="4000" b="1" dirty="0"/>
              <a:t>◇６５歳～７０歳　　  ３名</a:t>
            </a:r>
            <a:endParaRPr lang="en-US" altLang="ja-JP" sz="4000" b="1" dirty="0"/>
          </a:p>
          <a:p>
            <a:pPr algn="ctr">
              <a:buNone/>
            </a:pPr>
            <a:r>
              <a:rPr lang="ja-JP" altLang="en-US" sz="4000" b="1" dirty="0"/>
              <a:t>◇７５歳～８０歳       １名　</a:t>
            </a:r>
            <a:endParaRPr lang="en-US" altLang="ja-JP" sz="4000" b="1" dirty="0"/>
          </a:p>
          <a:p>
            <a:pPr algn="ctr">
              <a:buNone/>
            </a:pPr>
            <a:r>
              <a:rPr lang="ja-JP" altLang="en-US" sz="4000" b="1" dirty="0"/>
              <a:t>◇８１歳～８５歳　  １２名</a:t>
            </a:r>
            <a:endParaRPr lang="en-US" altLang="ja-JP" sz="4000" b="1" dirty="0"/>
          </a:p>
          <a:p>
            <a:pPr algn="ctr">
              <a:buNone/>
            </a:pPr>
            <a:r>
              <a:rPr lang="ja-JP" altLang="en-US" sz="4000" b="1" dirty="0"/>
              <a:t>◇８６歳～９</a:t>
            </a:r>
            <a:r>
              <a:rPr lang="en-US" altLang="ja-JP" sz="4000" b="1" dirty="0"/>
              <a:t>0</a:t>
            </a:r>
            <a:r>
              <a:rPr lang="ja-JP" altLang="en-US" sz="4000" b="1" dirty="0"/>
              <a:t>歳　　  ５名</a:t>
            </a:r>
            <a:endParaRPr lang="en-US" altLang="ja-JP" sz="4000" b="1" dirty="0"/>
          </a:p>
          <a:p>
            <a:pPr algn="ctr">
              <a:buNone/>
            </a:pPr>
            <a:r>
              <a:rPr lang="ja-JP" altLang="en-US" sz="4000" b="1" dirty="0"/>
              <a:t>         　　  　 </a:t>
            </a:r>
            <a:r>
              <a:rPr lang="ja-JP" altLang="en-US" sz="4400" b="1" dirty="0">
                <a:solidFill>
                  <a:srgbClr val="009900"/>
                </a:solidFill>
              </a:rPr>
              <a:t>合計　２１名</a:t>
            </a:r>
            <a:endParaRPr lang="en-US" altLang="ja-JP" sz="4400" b="1" dirty="0">
              <a:solidFill>
                <a:srgbClr val="009900"/>
              </a:solidFill>
            </a:endParaRPr>
          </a:p>
          <a:p>
            <a:pPr algn="ctr">
              <a:buNone/>
            </a:pPr>
            <a:r>
              <a:rPr lang="ja-JP" altLang="en-US" sz="3500" b="1" dirty="0">
                <a:solidFill>
                  <a:srgbClr val="FF0000"/>
                </a:solidFill>
              </a:rPr>
              <a:t>　</a:t>
            </a:r>
            <a:r>
              <a:rPr lang="en-US" altLang="ja-JP" sz="3500" b="1" dirty="0">
                <a:solidFill>
                  <a:srgbClr val="FF0000"/>
                </a:solidFill>
              </a:rPr>
              <a:t>※</a:t>
            </a:r>
            <a:r>
              <a:rPr lang="ja-JP" altLang="en-US" sz="3500" b="1" dirty="0">
                <a:solidFill>
                  <a:srgbClr val="FF0000"/>
                </a:solidFill>
              </a:rPr>
              <a:t>令和４年度は平成２８年度より８名増</a:t>
            </a:r>
            <a:r>
              <a:rPr lang="ja-JP" altLang="en-US" sz="4400" b="1" dirty="0"/>
              <a:t>　</a:t>
            </a:r>
            <a:endParaRPr lang="en-US" altLang="ja-JP" sz="4400" b="1" dirty="0"/>
          </a:p>
          <a:p>
            <a:pPr algn="ctr">
              <a:buNone/>
            </a:pPr>
            <a:endParaRPr lang="en-US" altLang="ja-JP" sz="4400" b="1" dirty="0"/>
          </a:p>
          <a:p>
            <a:pPr algn="ctr">
              <a:buNone/>
            </a:pPr>
            <a:endParaRPr lang="en-US" altLang="ja-JP" sz="4400" b="1" dirty="0"/>
          </a:p>
          <a:p>
            <a:pPr algn="ctr">
              <a:buNone/>
            </a:pPr>
            <a:endParaRPr lang="en-US" altLang="ja-JP" sz="4000" dirty="0"/>
          </a:p>
          <a:p>
            <a:pPr algn="ctr">
              <a:buNone/>
            </a:pPr>
            <a:endParaRPr lang="en-US" altLang="ja-JP" sz="4000" dirty="0"/>
          </a:p>
          <a:p>
            <a:pPr algn="ctr">
              <a:buNone/>
            </a:pPr>
            <a:endParaRPr lang="en-US" altLang="ja-JP" sz="4000" dirty="0"/>
          </a:p>
          <a:p>
            <a:pPr algn="ctr">
              <a:buNone/>
            </a:pPr>
            <a:endParaRPr kumimoji="1" lang="en-US" altLang="ja-JP" dirty="0"/>
          </a:p>
          <a:p>
            <a:pPr algn="ctr">
              <a:buNone/>
            </a:pP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2567608" y="404664"/>
            <a:ext cx="7128792" cy="86409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2423593" y="1340768"/>
            <a:ext cx="7560841" cy="5301208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1" descr="C:\Users\道　陽子\Desktop\2810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24000" y="0"/>
            <a:ext cx="9865096" cy="7620000"/>
          </a:xfrm>
          <a:prstGeom prst="rect">
            <a:avLst/>
          </a:prstGeom>
          <a:noFill/>
        </p:spPr>
      </p:pic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7032104" y="5661248"/>
            <a:ext cx="3232448" cy="1008112"/>
          </a:xfrm>
        </p:spPr>
        <p:txBody>
          <a:bodyPr>
            <a:normAutofit/>
          </a:bodyPr>
          <a:lstStyle/>
          <a:p>
            <a:pPr algn="r"/>
            <a:r>
              <a:rPr kumimoji="1" lang="ja-JP" altLang="en-US" dirty="0">
                <a:solidFill>
                  <a:schemeClr val="tx1"/>
                </a:solidFill>
              </a:rPr>
              <a:t>令和</a:t>
            </a:r>
            <a:r>
              <a:rPr kumimoji="1" lang="en-US" altLang="ja-JP" dirty="0">
                <a:solidFill>
                  <a:schemeClr val="tx1"/>
                </a:solidFill>
              </a:rPr>
              <a:t>4</a:t>
            </a:r>
            <a:r>
              <a:rPr kumimoji="1" lang="ja-JP" altLang="en-US" dirty="0">
                <a:solidFill>
                  <a:schemeClr val="tx1"/>
                </a:solidFill>
              </a:rPr>
              <a:t>年</a:t>
            </a:r>
            <a:r>
              <a:rPr kumimoji="1" lang="en-US" altLang="ja-JP" dirty="0">
                <a:solidFill>
                  <a:schemeClr val="tx1"/>
                </a:solidFill>
              </a:rPr>
              <a:t>9</a:t>
            </a:r>
            <a:r>
              <a:rPr kumimoji="1" lang="ja-JP" altLang="en-US" dirty="0">
                <a:solidFill>
                  <a:schemeClr val="tx1"/>
                </a:solidFill>
              </a:rPr>
              <a:t>月</a:t>
            </a:r>
            <a:r>
              <a:rPr kumimoji="1" lang="en-US" altLang="ja-JP" dirty="0">
                <a:solidFill>
                  <a:schemeClr val="tx1"/>
                </a:solidFill>
              </a:rPr>
              <a:t>24</a:t>
            </a:r>
            <a:r>
              <a:rPr kumimoji="1" lang="ja-JP" altLang="en-US" dirty="0">
                <a:solidFill>
                  <a:schemeClr val="tx1"/>
                </a:solidFill>
              </a:rPr>
              <a:t>日　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r"/>
            <a:r>
              <a:rPr lang="ja-JP" altLang="en-US" dirty="0">
                <a:solidFill>
                  <a:schemeClr val="tx1"/>
                </a:solidFill>
              </a:rPr>
              <a:t>　　　　　道　陽子</a:t>
            </a:r>
            <a:endParaRPr lang="en-US" altLang="ja-JP" dirty="0">
              <a:solidFill>
                <a:schemeClr val="tx1"/>
              </a:solidFill>
            </a:endParaRPr>
          </a:p>
          <a:p>
            <a:pPr algn="r"/>
            <a:endParaRPr kumimoji="1" lang="ja-JP" altLang="en-US" dirty="0"/>
          </a:p>
        </p:txBody>
      </p:sp>
      <p:sp>
        <p:nvSpPr>
          <p:cNvPr id="34" name="タイトル 33"/>
          <p:cNvSpPr>
            <a:spLocks noGrp="1"/>
          </p:cNvSpPr>
          <p:nvPr>
            <p:ph type="ctrTitle"/>
          </p:nvPr>
        </p:nvSpPr>
        <p:spPr>
          <a:xfrm>
            <a:off x="2028056" y="2132856"/>
            <a:ext cx="8820472" cy="1440160"/>
          </a:xfrm>
        </p:spPr>
        <p:txBody>
          <a:bodyPr>
            <a:normAutofit fontScale="90000"/>
          </a:bodyPr>
          <a:lstStyle/>
          <a:p>
            <a:r>
              <a:rPr lang="ja-JP" altLang="en-US" sz="7300" b="1" dirty="0"/>
              <a:t>田川市支部女性活動部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2639616" y="3429001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kumimoji="1" lang="ja-JP" altLang="en-US" sz="4000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～手軽にみんなで楽しく活動を！～</a:t>
            </a:r>
            <a:br>
              <a:rPr kumimoji="1" lang="en-US" altLang="ja-JP" sz="4000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</a:br>
            <a:endParaRPr kumimoji="1" lang="ja-JP" altLang="en-US" sz="4000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91544" y="197768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4800" dirty="0">
                <a:solidFill>
                  <a:srgbClr val="0000FF"/>
                </a:solidFill>
              </a:rPr>
              <a:t>活動のスタートにあたって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31504" y="1916832"/>
            <a:ext cx="8229600" cy="496855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kumimoji="1" lang="ja-JP" altLang="en-US" dirty="0"/>
              <a:t>　　</a:t>
            </a:r>
            <a:r>
              <a:rPr kumimoji="1" lang="ja-JP" altLang="en-US" b="1" dirty="0"/>
              <a:t>　</a:t>
            </a:r>
            <a:r>
              <a:rPr lang="ja-JP" altLang="en-US" sz="3600" b="1" dirty="0">
                <a:solidFill>
                  <a:srgbClr val="009900"/>
                </a:solidFill>
              </a:rPr>
              <a:t>”楽しい活動で</a:t>
            </a:r>
            <a:endParaRPr lang="en-US" altLang="ja-JP" sz="3600" b="1" dirty="0">
              <a:solidFill>
                <a:srgbClr val="009900"/>
              </a:solidFill>
            </a:endParaRPr>
          </a:p>
          <a:p>
            <a:pPr>
              <a:buNone/>
            </a:pPr>
            <a:r>
              <a:rPr lang="ja-JP" altLang="en-US" sz="3600" b="1" dirty="0">
                <a:solidFill>
                  <a:srgbClr val="009900"/>
                </a:solidFill>
              </a:rPr>
              <a:t>　　　　　　　豊かな 会員相互の親睦を図る“</a:t>
            </a:r>
            <a:endParaRPr lang="en-US" altLang="ja-JP" sz="3600" b="1" dirty="0">
              <a:solidFill>
                <a:srgbClr val="009900"/>
              </a:solidFill>
            </a:endParaRPr>
          </a:p>
          <a:p>
            <a:pPr>
              <a:buNone/>
            </a:pPr>
            <a:r>
              <a:rPr lang="ja-JP" altLang="en-US" b="1" dirty="0"/>
              <a:t>　　　○　</a:t>
            </a:r>
            <a:r>
              <a:rPr kumimoji="1" lang="ja-JP" altLang="en-US" b="1" dirty="0"/>
              <a:t>「楽しそうだね」「参加してみようか」</a:t>
            </a:r>
            <a:endParaRPr kumimoji="1" lang="en-US" altLang="ja-JP" b="1" dirty="0"/>
          </a:p>
          <a:p>
            <a:pPr>
              <a:buNone/>
            </a:pPr>
            <a:r>
              <a:rPr lang="ja-JP" altLang="en-US" b="1" dirty="0"/>
              <a:t>　　　○　「気負わず手軽に活動ができそうよ」</a:t>
            </a:r>
            <a:endParaRPr lang="en-US" altLang="ja-JP" b="1" dirty="0"/>
          </a:p>
          <a:p>
            <a:pPr>
              <a:buNone/>
            </a:pPr>
            <a:r>
              <a:rPr kumimoji="1" lang="ja-JP" altLang="en-US" b="1" dirty="0"/>
              <a:t>　　　○　「会話が弾んできっと楽しいよね</a:t>
            </a:r>
            <a:r>
              <a:rPr lang="ja-JP" altLang="en-US" b="1" dirty="0"/>
              <a:t>」</a:t>
            </a:r>
            <a:endParaRPr lang="en-US" altLang="ja-JP" b="1" dirty="0"/>
          </a:p>
          <a:p>
            <a:pPr>
              <a:buNone/>
            </a:pPr>
            <a:r>
              <a:rPr lang="ja-JP" altLang="en-US" b="1" dirty="0"/>
              <a:t>　　　○　「うまくできたらさっそく家で　　　　　　　　　　　</a:t>
            </a:r>
            <a:endParaRPr lang="en-US" altLang="ja-JP" b="1" dirty="0"/>
          </a:p>
          <a:p>
            <a:pPr>
              <a:buNone/>
            </a:pPr>
            <a:r>
              <a:rPr kumimoji="1" lang="ja-JP" altLang="en-US" b="1" dirty="0"/>
              <a:t>　　　　　　　　作ってみたいなぁ。使ってみたいなぁ」　　　　　　　　　　　　　　　</a:t>
            </a:r>
            <a:endParaRPr kumimoji="1" lang="en-US" altLang="ja-JP" b="1" dirty="0"/>
          </a:p>
          <a:p>
            <a:pPr>
              <a:buNone/>
            </a:pPr>
            <a:r>
              <a:rPr lang="ja-JP" altLang="en-US" b="1" dirty="0"/>
              <a:t>　　　○　「また、次回は参加しよう」　　　　　　　　　　　　　　　　　</a:t>
            </a:r>
            <a:endParaRPr lang="en-US" altLang="ja-JP" b="1" dirty="0"/>
          </a:p>
          <a:p>
            <a:pPr>
              <a:buNone/>
            </a:pPr>
            <a:r>
              <a:rPr lang="ja-JP" altLang="en-US" b="1" dirty="0"/>
              <a:t>　　　　　　　　　</a:t>
            </a:r>
            <a:r>
              <a:rPr lang="en-US" altLang="ja-JP" b="1" dirty="0">
                <a:solidFill>
                  <a:srgbClr val="FF0000"/>
                </a:solidFill>
              </a:rPr>
              <a:t>※</a:t>
            </a:r>
            <a:r>
              <a:rPr lang="ja-JP" altLang="en-US" dirty="0">
                <a:solidFill>
                  <a:srgbClr val="FF0000"/>
                </a:solidFill>
              </a:rPr>
              <a:t>男性会員の参加も大いに奨励</a:t>
            </a:r>
            <a:r>
              <a:rPr lang="ja-JP" altLang="en-US" dirty="0"/>
              <a:t>　　　　　　　　　　　　　　　　　　</a:t>
            </a:r>
            <a:endParaRPr lang="en-US" altLang="ja-JP" dirty="0"/>
          </a:p>
          <a:p>
            <a:pPr>
              <a:buNone/>
            </a:pPr>
            <a:endParaRPr kumimoji="1" lang="en-US" altLang="ja-JP" dirty="0"/>
          </a:p>
          <a:p>
            <a:pPr>
              <a:buNone/>
            </a:pP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639616" y="332656"/>
            <a:ext cx="6840760" cy="79208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2279576" y="1484784"/>
            <a:ext cx="7920880" cy="5112568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8760296" y="1124745"/>
            <a:ext cx="1907704" cy="1426305"/>
            <a:chOff x="6876256" y="1052736"/>
            <a:chExt cx="2232248" cy="1498313"/>
          </a:xfrm>
        </p:grpSpPr>
        <p:sp>
          <p:nvSpPr>
            <p:cNvPr id="11" name="円形吹き出し 10"/>
            <p:cNvSpPr/>
            <p:nvPr/>
          </p:nvSpPr>
          <p:spPr>
            <a:xfrm>
              <a:off x="6876256" y="1052736"/>
              <a:ext cx="2232248" cy="1498313"/>
            </a:xfrm>
            <a:prstGeom prst="wedgeEllipseCallout">
              <a:avLst>
                <a:gd name="adj1" fmla="val -47503"/>
                <a:gd name="adj2" fmla="val 4271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kumimoji="1"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pic>
          <p:nvPicPr>
            <p:cNvPr id="9" name="Picture 2" descr="フリーイラスト] 外国人に話しかけられて困る女性 - パブリック ...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7241658" y="1268760"/>
              <a:ext cx="1506806" cy="106061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800" dirty="0">
                <a:solidFill>
                  <a:srgbClr val="0000FF"/>
                </a:solidFill>
              </a:rPr>
              <a:t>活動の実施内容とあゆみ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042864" y="2071390"/>
            <a:ext cx="8229600" cy="4525963"/>
          </a:xfrm>
          <a:noFill/>
        </p:spPr>
        <p:txBody>
          <a:bodyPr>
            <a:normAutofit/>
          </a:bodyPr>
          <a:lstStyle/>
          <a:p>
            <a:pPr>
              <a:buNone/>
            </a:pPr>
            <a:r>
              <a:rPr lang="ja-JP" altLang="en-US" b="1" dirty="0"/>
              <a:t>第１回  平成２９年　３月　７日「火）</a:t>
            </a:r>
            <a:endParaRPr lang="en-US" altLang="ja-JP" b="1" dirty="0"/>
          </a:p>
          <a:p>
            <a:pPr>
              <a:buNone/>
            </a:pPr>
            <a:r>
              <a:rPr lang="en-US" altLang="ja-JP" b="1" dirty="0"/>
              <a:t>           </a:t>
            </a:r>
            <a:r>
              <a:rPr lang="ja-JP" altLang="en-US" b="1" dirty="0"/>
              <a:t>　</a:t>
            </a:r>
            <a:r>
              <a:rPr lang="en-US" altLang="ja-JP" b="1" dirty="0">
                <a:solidFill>
                  <a:srgbClr val="007635"/>
                </a:solidFill>
              </a:rPr>
              <a:t> </a:t>
            </a:r>
            <a:r>
              <a:rPr lang="ja-JP" altLang="en-US" b="1" dirty="0">
                <a:solidFill>
                  <a:srgbClr val="007635"/>
                </a:solidFill>
              </a:rPr>
              <a:t>「紙粘土を使った名刺立てづくり」</a:t>
            </a:r>
            <a:endParaRPr lang="en-US" altLang="ja-JP" b="1" dirty="0">
              <a:solidFill>
                <a:srgbClr val="007635"/>
              </a:solidFill>
            </a:endParaRPr>
          </a:p>
          <a:p>
            <a:pPr>
              <a:buNone/>
            </a:pPr>
            <a:r>
              <a:rPr lang="ja-JP" altLang="en-US" b="1" dirty="0"/>
              <a:t>第２回  平成２９年１２月　２日（土）　</a:t>
            </a:r>
            <a:r>
              <a:rPr lang="ja-JP" altLang="en-US" sz="2800" b="1" dirty="0">
                <a:solidFill>
                  <a:srgbClr val="C00000"/>
                </a:solidFill>
                <a:latin typeface="HGP創英ﾌﾟﾚｾﾞﾝｽEB" pitchFamily="18" charset="-128"/>
                <a:ea typeface="HGP創英ﾌﾟﾚｾﾞﾝｽEB" pitchFamily="18" charset="-128"/>
              </a:rPr>
              <a:t>調理実習①</a:t>
            </a:r>
            <a:r>
              <a:rPr lang="ja-JP" altLang="en-US" sz="2800" b="1" dirty="0"/>
              <a:t>　</a:t>
            </a:r>
            <a:r>
              <a:rPr lang="ja-JP" altLang="en-US" b="1" dirty="0"/>
              <a:t>　　　　　　　　</a:t>
            </a:r>
            <a:endParaRPr lang="en-US" altLang="ja-JP" b="1" dirty="0"/>
          </a:p>
          <a:p>
            <a:pPr>
              <a:buNone/>
            </a:pPr>
            <a:r>
              <a:rPr lang="ja-JP" altLang="en-US" b="1" dirty="0"/>
              <a:t>　　　　　</a:t>
            </a:r>
            <a:r>
              <a:rPr lang="ja-JP" altLang="en-US" b="1" dirty="0">
                <a:solidFill>
                  <a:srgbClr val="007635"/>
                </a:solidFill>
              </a:rPr>
              <a:t>「ボタ山カレーとカラフルサラダ」</a:t>
            </a:r>
            <a:endParaRPr lang="en-US" altLang="ja-JP" sz="2000" b="1" dirty="0">
              <a:solidFill>
                <a:srgbClr val="007635"/>
              </a:solidFill>
            </a:endParaRPr>
          </a:p>
          <a:p>
            <a:pPr>
              <a:buNone/>
            </a:pPr>
            <a:r>
              <a:rPr kumimoji="1" lang="ja-JP" altLang="en-US" b="1" dirty="0"/>
              <a:t>第３回　平成３０年　５月１２日（土）</a:t>
            </a:r>
            <a:endParaRPr kumimoji="1" lang="en-US" altLang="ja-JP" b="1" dirty="0"/>
          </a:p>
          <a:p>
            <a:pPr>
              <a:buNone/>
            </a:pPr>
            <a:r>
              <a:rPr lang="ja-JP" altLang="en-US" b="1" dirty="0"/>
              <a:t>　　　　　</a:t>
            </a:r>
            <a:r>
              <a:rPr lang="ja-JP" altLang="en-US" b="1" dirty="0">
                <a:solidFill>
                  <a:srgbClr val="007635"/>
                </a:solidFill>
              </a:rPr>
              <a:t> 「</a:t>
            </a:r>
            <a:r>
              <a:rPr lang="ja-JP" altLang="en-US" b="1" dirty="0" err="1">
                <a:solidFill>
                  <a:srgbClr val="007635"/>
                </a:solidFill>
              </a:rPr>
              <a:t>ぺー</a:t>
            </a:r>
            <a:r>
              <a:rPr lang="ja-JP" altLang="en-US" b="1" dirty="0">
                <a:solidFill>
                  <a:srgbClr val="007635"/>
                </a:solidFill>
              </a:rPr>
              <a:t>パークラフトのかごづくり」</a:t>
            </a:r>
            <a:endParaRPr lang="en-US" altLang="ja-JP" b="1" dirty="0">
              <a:solidFill>
                <a:srgbClr val="007635"/>
              </a:solidFill>
            </a:endParaRPr>
          </a:p>
          <a:p>
            <a:pPr>
              <a:buNone/>
            </a:pPr>
            <a:r>
              <a:rPr kumimoji="1" lang="ja-JP" altLang="en-US" b="1" dirty="0"/>
              <a:t>第４回　平成３０年１０月１０日（水）</a:t>
            </a:r>
            <a:endParaRPr kumimoji="1" lang="en-US" altLang="ja-JP" b="1" dirty="0"/>
          </a:p>
          <a:p>
            <a:pPr>
              <a:buNone/>
            </a:pPr>
            <a:r>
              <a:rPr lang="ja-JP" altLang="en-US" b="1" dirty="0"/>
              <a:t>　　　　　</a:t>
            </a:r>
            <a:r>
              <a:rPr lang="ja-JP" altLang="en-US" b="1" dirty="0">
                <a:solidFill>
                  <a:srgbClr val="007635"/>
                </a:solidFill>
              </a:rPr>
              <a:t> 「布を使った花のブローチづくり」</a:t>
            </a:r>
            <a:r>
              <a:rPr kumimoji="1" lang="ja-JP" altLang="en-US" dirty="0">
                <a:solidFill>
                  <a:srgbClr val="007635"/>
                </a:solidFill>
              </a:rPr>
              <a:t>　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1919536" y="1484784"/>
            <a:ext cx="8208912" cy="4896544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639616" y="473939"/>
            <a:ext cx="6912768" cy="792088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 dirty="0">
              <a:ln>
                <a:solidFill>
                  <a:prstClr val="white"/>
                </a:solidFill>
              </a:ln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042864" y="1368152"/>
            <a:ext cx="8229600" cy="5877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ja-JP" altLang="en-US" b="1" dirty="0"/>
              <a:t>第５回令和元年　３月　２日（土）</a:t>
            </a:r>
            <a:endParaRPr lang="en-US" altLang="ja-JP" b="1" dirty="0"/>
          </a:p>
          <a:p>
            <a:pPr>
              <a:buNone/>
            </a:pPr>
            <a:r>
              <a:rPr kumimoji="1" lang="ja-JP" altLang="en-US" b="1" dirty="0"/>
              <a:t>　　　</a:t>
            </a:r>
            <a:r>
              <a:rPr kumimoji="1" lang="ja-JP" altLang="en-US" b="1" dirty="0">
                <a:solidFill>
                  <a:srgbClr val="009900"/>
                </a:solidFill>
              </a:rPr>
              <a:t>　「キムタクご飯　ちくわの磯部揚げ</a:t>
            </a:r>
            <a:r>
              <a:rPr kumimoji="1" lang="ja-JP" altLang="en-US" b="1" dirty="0"/>
              <a:t>　　　　　　　　　　　　　　　　　　　　　　　　　　　　　　　　　　　</a:t>
            </a:r>
            <a:endParaRPr kumimoji="1" lang="en-US" altLang="ja-JP" b="1" dirty="0"/>
          </a:p>
          <a:p>
            <a:pPr>
              <a:buNone/>
            </a:pPr>
            <a:r>
              <a:rPr lang="ja-JP" altLang="en-US" b="1" dirty="0"/>
              <a:t>　　　　　</a:t>
            </a:r>
            <a:r>
              <a:rPr kumimoji="1" lang="ja-JP" altLang="en-US" b="1" dirty="0">
                <a:solidFill>
                  <a:srgbClr val="009900"/>
                </a:solidFill>
              </a:rPr>
              <a:t>パリパリサラダ　かき玉汁  </a:t>
            </a:r>
            <a:r>
              <a:rPr lang="ja-JP" altLang="en-US" sz="2800" b="1" dirty="0">
                <a:solidFill>
                  <a:srgbClr val="C00000"/>
                </a:solidFill>
                <a:latin typeface="HGP創英ﾌﾟﾚｾﾞﾝｽEB" pitchFamily="18" charset="-128"/>
                <a:ea typeface="HGP創英ﾌﾟﾚｾﾞﾝｽEB" pitchFamily="18" charset="-128"/>
              </a:rPr>
              <a:t>調理実習②</a:t>
            </a:r>
            <a:endParaRPr lang="en-US" altLang="ja-JP" sz="2800" b="1" dirty="0">
              <a:solidFill>
                <a:srgbClr val="C00000"/>
              </a:solidFill>
              <a:latin typeface="HGP創英ﾌﾟﾚｾﾞﾝｽEB" pitchFamily="18" charset="-128"/>
              <a:ea typeface="HGP創英ﾌﾟﾚｾﾞﾝｽEB" pitchFamily="18" charset="-128"/>
            </a:endParaRPr>
          </a:p>
          <a:p>
            <a:pPr>
              <a:buNone/>
            </a:pPr>
            <a:r>
              <a:rPr lang="ja-JP" altLang="en-US" b="1" dirty="0"/>
              <a:t>第６回令和元年　７月１３日（土）</a:t>
            </a:r>
            <a:endParaRPr lang="en-US" altLang="ja-JP" b="1" dirty="0"/>
          </a:p>
          <a:p>
            <a:pPr>
              <a:buNone/>
            </a:pPr>
            <a:r>
              <a:rPr kumimoji="1" lang="ja-JP" altLang="en-US" b="1" dirty="0"/>
              <a:t>　　　　</a:t>
            </a:r>
            <a:r>
              <a:rPr kumimoji="1" lang="ja-JP" altLang="en-US" b="1" dirty="0">
                <a:solidFill>
                  <a:srgbClr val="009900"/>
                </a:solidFill>
              </a:rPr>
              <a:t>「</a:t>
            </a:r>
            <a:r>
              <a:rPr kumimoji="1" lang="ja-JP" altLang="en-US" b="1" dirty="0" err="1">
                <a:solidFill>
                  <a:srgbClr val="007635"/>
                </a:solidFill>
              </a:rPr>
              <a:t>お</a:t>
            </a:r>
            <a:r>
              <a:rPr kumimoji="1" lang="ja-JP" altLang="en-US" b="1" dirty="0">
                <a:solidFill>
                  <a:srgbClr val="007635"/>
                </a:solidFill>
              </a:rPr>
              <a:t>にぎらず　も</a:t>
            </a:r>
            <a:r>
              <a:rPr kumimoji="1" lang="ja-JP" altLang="en-US" b="1" dirty="0" err="1">
                <a:solidFill>
                  <a:srgbClr val="007635"/>
                </a:solidFill>
              </a:rPr>
              <a:t>ずく</a:t>
            </a:r>
            <a:r>
              <a:rPr kumimoji="1" lang="ja-JP" altLang="en-US" b="1" dirty="0">
                <a:solidFill>
                  <a:srgbClr val="007635"/>
                </a:solidFill>
              </a:rPr>
              <a:t>スープ</a:t>
            </a:r>
            <a:r>
              <a:rPr kumimoji="1" lang="ja-JP" altLang="en-US" b="1" dirty="0">
                <a:solidFill>
                  <a:srgbClr val="009900"/>
                </a:solidFill>
              </a:rPr>
              <a:t>   </a:t>
            </a:r>
            <a:r>
              <a:rPr kumimoji="1" lang="ja-JP" altLang="en-US" b="1" dirty="0"/>
              <a:t>  </a:t>
            </a:r>
            <a:r>
              <a:rPr lang="ja-JP" altLang="en-US" sz="2800" b="1" dirty="0">
                <a:solidFill>
                  <a:srgbClr val="C00000"/>
                </a:solidFill>
                <a:latin typeface="HGP創英ﾌﾟﾚｾﾞﾝｽEB" pitchFamily="18" charset="-128"/>
                <a:ea typeface="HGP創英ﾌﾟﾚｾﾞﾝｽEB" pitchFamily="18" charset="-128"/>
              </a:rPr>
              <a:t>調理実習③</a:t>
            </a:r>
            <a:endParaRPr lang="en-US" altLang="ja-JP" sz="2800" b="1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ja-JP" altLang="en-US" b="1" dirty="0"/>
              <a:t>　　　　　　　 　</a:t>
            </a:r>
            <a:r>
              <a:rPr lang="ja-JP" altLang="en-US" b="1" dirty="0">
                <a:solidFill>
                  <a:srgbClr val="009900"/>
                </a:solidFill>
              </a:rPr>
              <a:t>まっ赤なトマトゼリー」</a:t>
            </a:r>
            <a:endParaRPr lang="en-US" altLang="ja-JP" b="1" dirty="0">
              <a:solidFill>
                <a:srgbClr val="009900"/>
              </a:solidFill>
            </a:endParaRPr>
          </a:p>
          <a:p>
            <a:pPr>
              <a:buNone/>
            </a:pPr>
            <a:r>
              <a:rPr kumimoji="1" lang="ja-JP" altLang="en-US" b="1" dirty="0"/>
              <a:t>第７回令和元年１１月１６日（土）</a:t>
            </a:r>
            <a:endParaRPr kumimoji="1" lang="en-US" altLang="ja-JP" b="1" dirty="0"/>
          </a:p>
          <a:p>
            <a:pPr>
              <a:buNone/>
            </a:pPr>
            <a:r>
              <a:rPr lang="ja-JP" altLang="en-US" b="1" dirty="0"/>
              <a:t>　　　 </a:t>
            </a:r>
            <a:r>
              <a:rPr lang="ja-JP" altLang="en-US" b="1" dirty="0">
                <a:solidFill>
                  <a:srgbClr val="007635"/>
                </a:solidFill>
              </a:rPr>
              <a:t>　「花の寄せ植え」</a:t>
            </a:r>
            <a:endParaRPr lang="en-US" altLang="ja-JP" b="1" dirty="0">
              <a:solidFill>
                <a:srgbClr val="007635"/>
              </a:solidFill>
            </a:endParaRPr>
          </a:p>
          <a:p>
            <a:pPr>
              <a:buNone/>
            </a:pPr>
            <a:r>
              <a:rPr kumimoji="1" lang="ja-JP" altLang="en-US" b="1" dirty="0"/>
              <a:t>　　</a:t>
            </a:r>
            <a:r>
              <a:rPr lang="en-US" altLang="ja-JP" b="1" dirty="0">
                <a:solidFill>
                  <a:srgbClr val="FC0427"/>
                </a:solidFill>
              </a:rPr>
              <a:t>※</a:t>
            </a:r>
            <a:r>
              <a:rPr lang="ja-JP" altLang="en-US" b="1" dirty="0">
                <a:solidFill>
                  <a:srgbClr val="FC0427"/>
                </a:solidFill>
              </a:rPr>
              <a:t>令和２年～３年はコロナ禍で活動は中止</a:t>
            </a:r>
            <a:endParaRPr kumimoji="1" lang="ja-JP" altLang="en-US" b="1" dirty="0">
              <a:solidFill>
                <a:srgbClr val="FC0427"/>
              </a:solidFill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1775520" y="1268760"/>
            <a:ext cx="8640960" cy="5400600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653471" y="304946"/>
            <a:ext cx="6912768" cy="792088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 dirty="0">
              <a:ln>
                <a:solidFill>
                  <a:prstClr val="white"/>
                </a:solidFill>
              </a:ln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1995055" y="116632"/>
            <a:ext cx="8229600" cy="1080120"/>
          </a:xfrm>
        </p:spPr>
        <p:txBody>
          <a:bodyPr>
            <a:normAutofit/>
          </a:bodyPr>
          <a:lstStyle/>
          <a:p>
            <a:r>
              <a:rPr lang="ja-JP" altLang="en-US" sz="4800" dirty="0">
                <a:solidFill>
                  <a:srgbClr val="0000FF"/>
                </a:solidFill>
              </a:rPr>
              <a:t>活動の実施内容とあゆみ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09192" y="274638"/>
            <a:ext cx="8363272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ja-JP" altLang="en-US" sz="4800" dirty="0"/>
              <a:t>紙粘土でメッセージスタンド作成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1919536" y="260648"/>
            <a:ext cx="8352928" cy="1152128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977689" y="1700808"/>
            <a:ext cx="8280920" cy="4968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79576" y="5301209"/>
            <a:ext cx="3312368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真剣なまなざしで作品づくりに挑戦する会員の姿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600056" y="2348881"/>
            <a:ext cx="3456384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「</a:t>
            </a:r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ＨＰ特太ゴシック体" pitchFamily="2" charset="-128"/>
              </a:rPr>
              <a:t>ほら！こんなかわいいメッセ－ジスタンドができたよ」</a:t>
            </a: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2135560" y="2132856"/>
            <a:ext cx="3816424" cy="2880320"/>
          </a:xfrm>
          <a:prstGeom prst="roundRect">
            <a:avLst>
              <a:gd name="adj" fmla="val 16667"/>
            </a:avLst>
          </a:prstGeom>
          <a:blipFill dpi="0" rotWithShape="1">
            <a:blip r:embed="rId3" cstate="screen">
              <a:lum/>
            </a:blip>
            <a:srcRect/>
            <a:stretch>
              <a:fillRect/>
            </a:stretch>
          </a:blipFill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kumimoji="1"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051" name="AutoShape 4"/>
          <p:cNvSpPr>
            <a:spLocks noChangeArrowheads="1"/>
          </p:cNvSpPr>
          <p:nvPr/>
        </p:nvSpPr>
        <p:spPr bwMode="auto">
          <a:xfrm>
            <a:off x="6456040" y="3861048"/>
            <a:ext cx="3600400" cy="2664296"/>
          </a:xfrm>
          <a:prstGeom prst="roundRect">
            <a:avLst>
              <a:gd name="adj" fmla="val 16667"/>
            </a:avLst>
          </a:prstGeom>
          <a:blipFill dpi="0" rotWithShape="1">
            <a:blip r:embed="rId4" cstate="screen">
              <a:lum/>
            </a:blip>
            <a:srcRect/>
            <a:stretch>
              <a:fillRect/>
            </a:stretch>
          </a:blipFill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kumimoji="1"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kumimoji="1" lang="ja-JP" altLang="en-US" dirty="0"/>
              <a:t>ボタ山カレーとカラフルサラダ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1919536" y="332656"/>
            <a:ext cx="8208912" cy="1080120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B1CF643-43F0-2A46-871E-8AB046FB6E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3645024"/>
            <a:ext cx="3960440" cy="296018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テキスト ボックス 10"/>
          <p:cNvSpPr txBox="1"/>
          <p:nvPr/>
        </p:nvSpPr>
        <p:spPr>
          <a:xfrm>
            <a:off x="6888088" y="1628801"/>
            <a:ext cx="3312368" cy="18466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彩りよく食を注ぐカラフルサラダにするために、懸命に盛りつけを工夫しています。</a:t>
            </a:r>
            <a:endParaRPr kumimoji="1" lang="en-US" altLang="ja-JP" sz="2400" dirty="0">
              <a:solidFill>
                <a:prstClr val="black"/>
              </a:solidFill>
              <a:latin typeface="Calibri"/>
              <a:ea typeface="ＤＦ特太ゴシック体" pitchFamily="1" charset="-128"/>
            </a:endParaRPr>
          </a:p>
          <a:p>
            <a:pPr defTabSz="914400"/>
            <a:endParaRPr kumimoji="1" lang="ja-JP" altLang="en-US" dirty="0">
              <a:solidFill>
                <a:prstClr val="black"/>
              </a:solidFill>
              <a:latin typeface="Calibri"/>
              <a:ea typeface="ＤＦ特太ゴシック体" pitchFamily="1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95600" y="4653136"/>
            <a:ext cx="3600400" cy="19389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kumimoji="1" lang="ja-JP" altLang="en-US" sz="2400" dirty="0">
                <a:solidFill>
                  <a:prstClr val="black"/>
                </a:solidFill>
                <a:latin typeface="Calibri"/>
                <a:ea typeface="ＤＦ特太ゴシック体" pitchFamily="1" charset="-128"/>
              </a:rPr>
              <a:t>石炭の町で栄えた田川市に、学校給食にボタ山カレーが登場し、特色あるメニューになったことは誇らしいことです。</a:t>
            </a:r>
          </a:p>
        </p:txBody>
      </p:sp>
      <p:pic>
        <p:nvPicPr>
          <p:cNvPr id="9" name="図 1" descr="DSC01645.JPG"/>
          <p:cNvPicPr>
            <a:picLocks noChangeAspect="1" noChangeArrowheads="1"/>
          </p:cNvPicPr>
          <p:nvPr/>
        </p:nvPicPr>
        <p:blipFill>
          <a:blip r:embed="rId3" cstate="screen">
            <a:lum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1628800"/>
            <a:ext cx="3739771" cy="2891284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角丸四角形吹き出し 7"/>
          <p:cNvSpPr/>
          <p:nvPr/>
        </p:nvSpPr>
        <p:spPr>
          <a:xfrm>
            <a:off x="1703512" y="1556792"/>
            <a:ext cx="1728192" cy="1224136"/>
          </a:xfrm>
          <a:prstGeom prst="wedgeRoundRectCallout">
            <a:avLst>
              <a:gd name="adj1" fmla="val 34646"/>
              <a:gd name="adj2" fmla="val 74812"/>
              <a:gd name="adj3" fmla="val 16667"/>
            </a:avLst>
          </a:prstGeom>
          <a:solidFill>
            <a:srgbClr val="FFFF00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kumimoji="1" lang="en-US" altLang="ja-JP" sz="1400" dirty="0">
                <a:solidFill>
                  <a:prstClr val="black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♪</a:t>
            </a:r>
            <a:r>
              <a:rPr kumimoji="1" lang="ja-JP" altLang="en-US" sz="1400" dirty="0">
                <a:solidFill>
                  <a:prstClr val="black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月が</a:t>
            </a:r>
            <a:r>
              <a:rPr kumimoji="1" lang="ja-JP" altLang="en-US" sz="1400" dirty="0" err="1">
                <a:solidFill>
                  <a:prstClr val="black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出た出た</a:t>
            </a:r>
            <a:endParaRPr kumimoji="1" lang="en-US" altLang="ja-JP" sz="1400" dirty="0">
              <a:solidFill>
                <a:prstClr val="black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defTabSz="914400"/>
            <a:r>
              <a:rPr kumimoji="1" lang="ja-JP" altLang="en-US" sz="1400" dirty="0">
                <a:solidFill>
                  <a:prstClr val="black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月が出た～</a:t>
            </a:r>
            <a:endParaRPr kumimoji="1" lang="en-US" altLang="ja-JP" sz="1400" dirty="0">
              <a:solidFill>
                <a:prstClr val="black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defTabSz="914400"/>
            <a:r>
              <a:rPr kumimoji="1" lang="ja-JP" altLang="en-US" sz="1400" dirty="0">
                <a:solidFill>
                  <a:prstClr val="black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うちのお山の～</a:t>
            </a:r>
            <a:endParaRPr kumimoji="1" lang="en-US" altLang="ja-JP" sz="1400" dirty="0">
              <a:solidFill>
                <a:prstClr val="black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defTabSz="914400"/>
            <a:r>
              <a:rPr kumimoji="1" lang="ja-JP" altLang="en-US" sz="1400" dirty="0">
                <a:solidFill>
                  <a:prstClr val="black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上に～出た～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858</Words>
  <Application>Microsoft Office PowerPoint</Application>
  <PresentationFormat>ワイド画面</PresentationFormat>
  <Paragraphs>103</Paragraphs>
  <Slides>18</Slides>
  <Notes>3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5" baseType="lpstr">
      <vt:lpstr>HGP創英ﾌﾟﾚｾﾞﾝｽEB</vt:lpstr>
      <vt:lpstr>HGP創英角ﾎﾟｯﾌﾟ体</vt:lpstr>
      <vt:lpstr>游ゴシック</vt:lpstr>
      <vt:lpstr>游ゴシック Light</vt:lpstr>
      <vt:lpstr>Arial</vt:lpstr>
      <vt:lpstr>Calibri</vt:lpstr>
      <vt:lpstr>Office テーマ</vt:lpstr>
      <vt:lpstr>PowerPoint プレゼンテーション</vt:lpstr>
      <vt:lpstr>　　  退職公務員連盟会員数</vt:lpstr>
      <vt:lpstr>女性活動部の再活動経過</vt:lpstr>
      <vt:lpstr>田川市支部女性活動部 </vt:lpstr>
      <vt:lpstr>活動のスタートにあたって</vt:lpstr>
      <vt:lpstr>活動の実施内容とあゆみ</vt:lpstr>
      <vt:lpstr>活動の実施内容とあゆみ</vt:lpstr>
      <vt:lpstr>紙粘土でメッセージスタンド作成</vt:lpstr>
      <vt:lpstr>ボタ山カレーとカラフルサラダ</vt:lpstr>
      <vt:lpstr>ペーパークラフトのかご作り</vt:lpstr>
      <vt:lpstr>布を使った花のブローチ作り</vt:lpstr>
      <vt:lpstr>キムタクご飯  ちくわの磯部揚げ 　　　　　　 　　　　　パリパリサラダ  かきたま汁</vt:lpstr>
      <vt:lpstr>　おにぎらず  もずくスープ 　　　　　　　　　 　　　　　　　　　　まっ赤なトマトゼリー</vt:lpstr>
      <vt:lpstr>ま</vt:lpstr>
      <vt:lpstr>花の寄せ植え</vt:lpstr>
      <vt:lpstr>活動後は ほっと一息　ティータイム</vt:lpstr>
      <vt:lpstr>今後の女性部の活動について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藤渕 明宏</dc:creator>
  <cp:lastModifiedBy>藤渕 明宏</cp:lastModifiedBy>
  <cp:revision>1</cp:revision>
  <dcterms:created xsi:type="dcterms:W3CDTF">2022-10-10T04:20:43Z</dcterms:created>
  <dcterms:modified xsi:type="dcterms:W3CDTF">2022-10-10T04:22:04Z</dcterms:modified>
</cp:coreProperties>
</file>